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handoutMasterIdLst>
    <p:handoutMasterId r:id="rId18"/>
  </p:handoutMasterIdLst>
  <p:sldIdLst>
    <p:sldId id="577" r:id="rId2"/>
    <p:sldId id="593" r:id="rId3"/>
    <p:sldId id="579" r:id="rId4"/>
    <p:sldId id="580" r:id="rId5"/>
    <p:sldId id="581" r:id="rId6"/>
    <p:sldId id="582" r:id="rId7"/>
    <p:sldId id="583" r:id="rId8"/>
    <p:sldId id="584" r:id="rId9"/>
    <p:sldId id="585" r:id="rId10"/>
    <p:sldId id="586" r:id="rId11"/>
    <p:sldId id="587" r:id="rId12"/>
    <p:sldId id="588" r:id="rId13"/>
    <p:sldId id="589" r:id="rId14"/>
    <p:sldId id="590" r:id="rId15"/>
    <p:sldId id="591"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6947"/>
    <a:srgbClr val="3366FF"/>
    <a:srgbClr val="CCFF99"/>
    <a:srgbClr val="336600"/>
    <a:srgbClr val="CC9900"/>
    <a:srgbClr val="BBE0E3"/>
    <a:srgbClr val="FFCC00"/>
    <a:srgbClr val="990033"/>
    <a:srgbClr val="A50021"/>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3" autoAdjust="0"/>
    <p:restoredTop sz="91908" autoAdjust="0"/>
  </p:normalViewPr>
  <p:slideViewPr>
    <p:cSldViewPr snapToGrid="0">
      <p:cViewPr varScale="1">
        <p:scale>
          <a:sx n="102" d="100"/>
          <a:sy n="102" d="100"/>
        </p:scale>
        <p:origin x="18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48"/>
    </p:cViewPr>
  </p:sorterViewPr>
  <p:notesViewPr>
    <p:cSldViewPr snapToGrid="0">
      <p:cViewPr varScale="1">
        <p:scale>
          <a:sx n="56" d="100"/>
          <a:sy n="56" d="100"/>
        </p:scale>
        <p:origin x="-193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en-US"/>
          </a:p>
        </p:txBody>
      </p:sp>
      <p:sp>
        <p:nvSpPr>
          <p:cNvPr id="407555"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en-US"/>
          </a:p>
        </p:txBody>
      </p:sp>
      <p:sp>
        <p:nvSpPr>
          <p:cNvPr id="407556"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en-US"/>
          </a:p>
        </p:txBody>
      </p:sp>
      <p:sp>
        <p:nvSpPr>
          <p:cNvPr id="407557"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3AA550B2-7C52-4093-98F4-AEDF810126D5}" type="slidenum">
              <a:rPr lang="en-US"/>
              <a:pPr>
                <a:defRPr/>
              </a:pPr>
              <a:t>‹#›</a:t>
            </a:fld>
            <a:endParaRPr lang="en-US"/>
          </a:p>
        </p:txBody>
      </p:sp>
    </p:spTree>
    <p:extLst>
      <p:ext uri="{BB962C8B-B14F-4D97-AF65-F5344CB8AC3E}">
        <p14:creationId xmlns:p14="http://schemas.microsoft.com/office/powerpoint/2010/main" val="33934909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en-US"/>
          </a:p>
        </p:txBody>
      </p:sp>
      <p:sp>
        <p:nvSpPr>
          <p:cNvPr id="7885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en-US"/>
          </a:p>
        </p:txBody>
      </p:sp>
      <p:sp>
        <p:nvSpPr>
          <p:cNvPr id="7885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24426504-9ACB-4A09-8698-8580701B382F}" type="slidenum">
              <a:rPr lang="en-US"/>
              <a:pPr>
                <a:defRPr/>
              </a:pPr>
              <a:t>‹#›</a:t>
            </a:fld>
            <a:endParaRPr lang="en-US"/>
          </a:p>
        </p:txBody>
      </p:sp>
    </p:spTree>
    <p:extLst>
      <p:ext uri="{BB962C8B-B14F-4D97-AF65-F5344CB8AC3E}">
        <p14:creationId xmlns:p14="http://schemas.microsoft.com/office/powerpoint/2010/main" val="96901119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257300" y="722313"/>
            <a:ext cx="4800600" cy="3600450"/>
          </a:xfrm>
          <a:ln/>
        </p:spPr>
      </p:sp>
      <p:sp>
        <p:nvSpPr>
          <p:cNvPr id="27651" name="Rectangle 3"/>
          <p:cNvSpPr>
            <a:spLocks noGrp="1" noChangeArrowheads="1"/>
          </p:cNvSpPr>
          <p:nvPr>
            <p:ph type="body" idx="1"/>
          </p:nvPr>
        </p:nvSpPr>
        <p:spPr>
          <a:xfrm>
            <a:off x="973668" y="4560570"/>
            <a:ext cx="5367867" cy="4318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75725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257300" y="722313"/>
            <a:ext cx="4800600" cy="3600450"/>
          </a:xfrm>
          <a:ln/>
        </p:spPr>
      </p:sp>
      <p:sp>
        <p:nvSpPr>
          <p:cNvPr id="165891" name="Rectangle 3"/>
          <p:cNvSpPr>
            <a:spLocks noGrp="1" noChangeArrowheads="1"/>
          </p:cNvSpPr>
          <p:nvPr>
            <p:ph type="body" idx="1"/>
          </p:nvPr>
        </p:nvSpPr>
        <p:spPr>
          <a:xfrm>
            <a:off x="973668" y="4560570"/>
            <a:ext cx="5367867" cy="4318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 Our</a:t>
            </a:r>
            <a:r>
              <a:rPr lang="en-US" baseline="0" dirty="0" smtClean="0"/>
              <a:t> codes are implemented in </a:t>
            </a:r>
            <a:r>
              <a:rPr lang="en-US" baseline="0" dirty="0" err="1" smtClean="0"/>
              <a:t>matlab</a:t>
            </a:r>
            <a:r>
              <a:rPr lang="en-US" baseline="0" dirty="0" smtClean="0"/>
              <a:t>.</a:t>
            </a:r>
          </a:p>
          <a:p>
            <a:r>
              <a:rPr lang="en-US" baseline="0" dirty="0" smtClean="0"/>
              <a:t>2 It is running on AMD…</a:t>
            </a:r>
            <a:endParaRPr lang="en-US" dirty="0" smtClean="0"/>
          </a:p>
          <a:p>
            <a:r>
              <a:rPr lang="en-US" dirty="0" smtClean="0"/>
              <a:t>3 Constraints</a:t>
            </a:r>
            <a:r>
              <a:rPr lang="en-US" baseline="0" dirty="0" smtClean="0"/>
              <a:t> are set the same for all the experiments</a:t>
            </a:r>
          </a:p>
          <a:p>
            <a:r>
              <a:rPr lang="en-US" baseline="0" dirty="0" smtClean="0"/>
              <a:t>4 we study the effects of temperature variation and objectives on the final topologies </a:t>
            </a:r>
            <a:endParaRPr lang="en-US" dirty="0" smtClean="0"/>
          </a:p>
        </p:txBody>
      </p:sp>
    </p:spTree>
    <p:extLst>
      <p:ext uri="{BB962C8B-B14F-4D97-AF65-F5344CB8AC3E}">
        <p14:creationId xmlns:p14="http://schemas.microsoft.com/office/powerpoint/2010/main" val="331491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Rows</a:t>
            </a:r>
            <a:r>
              <a:rPr lang="en-US" baseline="0" dirty="0" smtClean="0"/>
              <a:t> represent different objectives; columns represent temperature variations</a:t>
            </a:r>
          </a:p>
          <a:p>
            <a:r>
              <a:rPr lang="en-US" b="1" baseline="0" dirty="0" smtClean="0">
                <a:solidFill>
                  <a:srgbClr val="FF0000"/>
                </a:solidFill>
              </a:rPr>
              <a:t>What can you get by comparing those 4 topologies? </a:t>
            </a:r>
          </a:p>
          <a:p>
            <a:r>
              <a:rPr lang="en-US" dirty="0" smtClean="0"/>
              <a:t>2 compared with topologies in columns</a:t>
            </a:r>
            <a:r>
              <a:rPr lang="en-US" baseline="0" dirty="0" smtClean="0"/>
              <a:t>, topologies in rows are more different. It means temperature variation plays a bigger role in determining the topologies.</a:t>
            </a:r>
          </a:p>
          <a:p>
            <a:r>
              <a:rPr lang="en-US" baseline="0" dirty="0" smtClean="0"/>
              <a:t>3 Compared with previous results, although they look different due to different constraints &amp; volume fraction, they share similarities. You can clearly see checkerboard pattern and grey elements in those early </a:t>
            </a:r>
            <a:r>
              <a:rPr lang="en-US" b="1" baseline="0" dirty="0" smtClean="0"/>
              <a:t>SIMP</a:t>
            </a:r>
            <a:r>
              <a:rPr lang="en-US" baseline="0" dirty="0" smtClean="0"/>
              <a:t> results.</a:t>
            </a:r>
          </a:p>
          <a:p>
            <a:r>
              <a:rPr lang="en-US" b="1" baseline="0" dirty="0" smtClean="0"/>
              <a:t>Look at those topologies, do you really think designers have intuition to draw out different designs for slightly different temperature change? </a:t>
            </a:r>
            <a:r>
              <a:rPr lang="en-US" b="0" baseline="0" dirty="0" smtClean="0"/>
              <a:t>Such designs are non-intuitive. That’s where the power of this study </a:t>
            </a:r>
            <a:r>
              <a:rPr lang="en-US" b="0" baseline="0" smtClean="0"/>
              <a:t>comes from.</a:t>
            </a:r>
            <a:endParaRPr lang="en-US" b="1" dirty="0"/>
          </a:p>
        </p:txBody>
      </p:sp>
      <p:sp>
        <p:nvSpPr>
          <p:cNvPr id="4" name="Slide Number Placeholder 3"/>
          <p:cNvSpPr>
            <a:spLocks noGrp="1"/>
          </p:cNvSpPr>
          <p:nvPr>
            <p:ph type="sldNum" sz="quarter" idx="10"/>
          </p:nvPr>
        </p:nvSpPr>
        <p:spPr/>
        <p:txBody>
          <a:bodyPr/>
          <a:lstStyle/>
          <a:p>
            <a:pPr>
              <a:defRPr/>
            </a:pPr>
            <a:fld id="{24426504-9ACB-4A09-8698-8580701B382F}" type="slidenum">
              <a:rPr lang="en-US" smtClean="0"/>
              <a:pPr>
                <a:defRPr/>
              </a:pPr>
              <a:t>12</a:t>
            </a:fld>
            <a:endParaRPr lang="en-US"/>
          </a:p>
        </p:txBody>
      </p:sp>
    </p:spTree>
    <p:extLst>
      <p:ext uri="{BB962C8B-B14F-4D97-AF65-F5344CB8AC3E}">
        <p14:creationId xmlns:p14="http://schemas.microsoft.com/office/powerpoint/2010/main" val="275635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Compared with early results, we can clearly see checkerboard pattern and grey elements in those SIMP results.</a:t>
            </a:r>
            <a:endParaRPr lang="en-US" dirty="0"/>
          </a:p>
        </p:txBody>
      </p:sp>
      <p:sp>
        <p:nvSpPr>
          <p:cNvPr id="4" name="Slide Number Placeholder 3"/>
          <p:cNvSpPr>
            <a:spLocks noGrp="1"/>
          </p:cNvSpPr>
          <p:nvPr>
            <p:ph type="sldNum" sz="quarter" idx="10"/>
          </p:nvPr>
        </p:nvSpPr>
        <p:spPr/>
        <p:txBody>
          <a:bodyPr/>
          <a:lstStyle/>
          <a:p>
            <a:pPr>
              <a:defRPr/>
            </a:pPr>
            <a:fld id="{24426504-9ACB-4A09-8698-8580701B382F}" type="slidenum">
              <a:rPr lang="en-US" smtClean="0"/>
              <a:pPr>
                <a:defRPr/>
              </a:pPr>
              <a:t>13</a:t>
            </a:fld>
            <a:endParaRPr lang="en-US"/>
          </a:p>
        </p:txBody>
      </p:sp>
    </p:spTree>
    <p:extLst>
      <p:ext uri="{BB962C8B-B14F-4D97-AF65-F5344CB8AC3E}">
        <p14:creationId xmlns:p14="http://schemas.microsoft.com/office/powerpoint/2010/main" val="299004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If</a:t>
            </a:r>
            <a:r>
              <a:rPr lang="en-US" baseline="0" dirty="0" smtClean="0"/>
              <a:t> you compare topologies in rows and columns, they both look different. It means both objectives &amp; temperature variation  affects final topologies.</a:t>
            </a:r>
          </a:p>
          <a:p>
            <a:r>
              <a:rPr lang="en-US" dirty="0" smtClean="0"/>
              <a:t>2 </a:t>
            </a:r>
            <a:r>
              <a:rPr lang="en-US" baseline="0" dirty="0" smtClean="0"/>
              <a:t>Compared with previous results, they share similarities. And for the differences, we need future investigation. </a:t>
            </a:r>
            <a:endParaRPr lang="en-US" dirty="0"/>
          </a:p>
        </p:txBody>
      </p:sp>
      <p:sp>
        <p:nvSpPr>
          <p:cNvPr id="4" name="Slide Number Placeholder 3"/>
          <p:cNvSpPr>
            <a:spLocks noGrp="1"/>
          </p:cNvSpPr>
          <p:nvPr>
            <p:ph type="sldNum" sz="quarter" idx="10"/>
          </p:nvPr>
        </p:nvSpPr>
        <p:spPr/>
        <p:txBody>
          <a:bodyPr/>
          <a:lstStyle/>
          <a:p>
            <a:pPr>
              <a:defRPr/>
            </a:pPr>
            <a:fld id="{24426504-9ACB-4A09-8698-8580701B382F}" type="slidenum">
              <a:rPr lang="en-US" smtClean="0"/>
              <a:pPr>
                <a:defRPr/>
              </a:pPr>
              <a:t>14</a:t>
            </a:fld>
            <a:endParaRPr lang="en-US"/>
          </a:p>
        </p:txBody>
      </p:sp>
    </p:spTree>
    <p:extLst>
      <p:ext uri="{BB962C8B-B14F-4D97-AF65-F5344CB8AC3E}">
        <p14:creationId xmlns:p14="http://schemas.microsoft.com/office/powerpoint/2010/main" val="987959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 is not easy compared with pure</a:t>
            </a:r>
            <a:r>
              <a:rPr lang="en-US" baseline="0" dirty="0" smtClean="0"/>
              <a:t> elastic </a:t>
            </a:r>
            <a:r>
              <a:rPr lang="en-US" baseline="0" dirty="0" err="1" smtClean="0"/>
              <a:t>TopOpt</a:t>
            </a:r>
            <a:endParaRPr lang="en-US" baseline="0" dirty="0" smtClean="0"/>
          </a:p>
          <a:p>
            <a:pPr marL="228600" indent="-228600">
              <a:buAutoNum type="arabicPeriod"/>
            </a:pPr>
            <a:r>
              <a:rPr lang="en-US" baseline="0" dirty="0" smtClean="0"/>
              <a:t>… is not intuitive due to the design-dependent thermal loads</a:t>
            </a:r>
          </a:p>
          <a:p>
            <a:pPr marL="228600" indent="-228600">
              <a:buAutoNum type="arabicPeriod"/>
            </a:pPr>
            <a:r>
              <a:rPr lang="en-US" baseline="0" dirty="0" smtClean="0"/>
              <a:t>A plausible reason is: when mechanical load is much stronger than thermal load. Its TS is very close to pure mechanical TS, so that the final design is close to the pure mechanical problem. In this case, thermal effects are negligible.</a:t>
            </a:r>
          </a:p>
          <a:p>
            <a:pPr marL="228600" indent="-228600">
              <a:buAutoNum type="arabicPeriod"/>
            </a:pPr>
            <a:r>
              <a:rPr lang="en-US" baseline="0" dirty="0" smtClean="0"/>
              <a:t>This project also has its limitations that we need to improve in the future work:</a:t>
            </a:r>
            <a:endParaRPr lang="en-US" dirty="0" smtClean="0"/>
          </a:p>
          <a:p>
            <a:r>
              <a:rPr lang="en-US" dirty="0" smtClean="0"/>
              <a:t>Use ALM to absorb more constraints </a:t>
            </a:r>
            <a:endParaRPr lang="en-US" dirty="0"/>
          </a:p>
        </p:txBody>
      </p:sp>
      <p:sp>
        <p:nvSpPr>
          <p:cNvPr id="4" name="Slide Number Placeholder 3"/>
          <p:cNvSpPr>
            <a:spLocks noGrp="1"/>
          </p:cNvSpPr>
          <p:nvPr>
            <p:ph type="sldNum" sz="quarter" idx="10"/>
          </p:nvPr>
        </p:nvSpPr>
        <p:spPr/>
        <p:txBody>
          <a:bodyPr/>
          <a:lstStyle/>
          <a:p>
            <a:pPr>
              <a:defRPr/>
            </a:pPr>
            <a:fld id="{24426504-9ACB-4A09-8698-8580701B382F}" type="slidenum">
              <a:rPr lang="en-US" smtClean="0"/>
              <a:pPr>
                <a:defRPr/>
              </a:pPr>
              <a:t>15</a:t>
            </a:fld>
            <a:endParaRPr lang="en-US"/>
          </a:p>
        </p:txBody>
      </p:sp>
    </p:spTree>
    <p:extLst>
      <p:ext uri="{BB962C8B-B14F-4D97-AF65-F5344CB8AC3E}">
        <p14:creationId xmlns:p14="http://schemas.microsoft.com/office/powerpoint/2010/main" val="342190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257300" y="722313"/>
            <a:ext cx="4800600" cy="3600450"/>
          </a:xfrm>
          <a:ln/>
        </p:spPr>
      </p:sp>
      <p:sp>
        <p:nvSpPr>
          <p:cNvPr id="165891" name="Rectangle 3"/>
          <p:cNvSpPr>
            <a:spLocks noGrp="1" noChangeArrowheads="1"/>
          </p:cNvSpPr>
          <p:nvPr>
            <p:ph type="body" idx="1"/>
          </p:nvPr>
        </p:nvSpPr>
        <p:spPr>
          <a:xfrm>
            <a:off x="973668" y="4560570"/>
            <a:ext cx="5367867" cy="4318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Then, </a:t>
            </a:r>
            <a:r>
              <a:rPr lang="en-US" baseline="0" dirty="0" smtClean="0"/>
              <a:t>a question may pop up in your head “why we </a:t>
            </a:r>
            <a:r>
              <a:rPr lang="en-US" baseline="0" dirty="0" err="1" smtClean="0"/>
              <a:t>wanna</a:t>
            </a:r>
            <a:r>
              <a:rPr lang="en-US" baseline="0" dirty="0" smtClean="0"/>
              <a:t> solve this problem ?”  </a:t>
            </a:r>
            <a:endParaRPr lang="en-US" dirty="0" smtClean="0"/>
          </a:p>
          <a:p>
            <a:r>
              <a:rPr lang="en-US" dirty="0" smtClean="0"/>
              <a:t>1. From</a:t>
            </a:r>
            <a:r>
              <a:rPr lang="en-US" baseline="0" dirty="0" smtClean="0"/>
              <a:t> airplane body, gears, to blades of windmill, there are so many structures that are subject to not only mechanical load but also thermal effects.</a:t>
            </a:r>
          </a:p>
          <a:p>
            <a:r>
              <a:rPr lang="en-US" baseline="0" dirty="0" smtClean="0"/>
              <a:t>2. Traditionally, …. Topology optimization as a computer-aided-design tool, can save huge costs at conceptual stage.</a:t>
            </a:r>
          </a:p>
          <a:p>
            <a:r>
              <a:rPr lang="en-US" baseline="0" dirty="0" smtClean="0"/>
              <a:t>3. Due to design-dependent thermal load effects, optimal designs for structures s.t. mechanical &amp; thermal effects are usually non-intuitive.</a:t>
            </a:r>
          </a:p>
          <a:p>
            <a:r>
              <a:rPr lang="en-US" baseline="0" dirty="0" smtClean="0"/>
              <a:t>It is arguably more challenging than pure elastic problems.</a:t>
            </a:r>
            <a:endParaRPr lang="en-US" dirty="0" smtClean="0"/>
          </a:p>
        </p:txBody>
      </p:sp>
    </p:spTree>
    <p:extLst>
      <p:ext uri="{BB962C8B-B14F-4D97-AF65-F5344CB8AC3E}">
        <p14:creationId xmlns:p14="http://schemas.microsoft.com/office/powerpoint/2010/main" val="343114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a:t>
            </a:r>
            <a:r>
              <a:rPr lang="en-US" dirty="0" smtClean="0"/>
              <a:t>Let</a:t>
            </a:r>
            <a:r>
              <a:rPr lang="en-US" baseline="0" dirty="0" smtClean="0"/>
              <a:t>’s look at what is the thermo-elasticity we used in this project.</a:t>
            </a:r>
            <a:endParaRPr lang="en-US" dirty="0" smtClean="0"/>
          </a:p>
          <a:p>
            <a:r>
              <a:rPr lang="en-US" dirty="0" smtClean="0"/>
              <a:t>1. classic</a:t>
            </a:r>
          </a:p>
          <a:p>
            <a:r>
              <a:rPr lang="en-US" dirty="0" smtClean="0"/>
              <a:t>2. Weakly-coupled thermo-elasticity. In this case, only temperature variation will affect total load on the RHS of the equilibrium</a:t>
            </a:r>
            <a:r>
              <a:rPr lang="en-US" baseline="0" dirty="0" smtClean="0"/>
              <a:t> </a:t>
            </a:r>
            <a:r>
              <a:rPr lang="en-US" baseline="0" dirty="0" err="1" smtClean="0"/>
              <a:t>equ</a:t>
            </a:r>
            <a:r>
              <a:rPr lang="en-US" baseline="0" dirty="0" smtClean="0"/>
              <a:t>, but not the other way around.</a:t>
            </a:r>
          </a:p>
          <a:p>
            <a:r>
              <a:rPr lang="en-US" baseline="0" dirty="0" smtClean="0"/>
              <a:t>3. During post-processing stage, variables like global max stress &amp; compliance </a:t>
            </a:r>
            <a:endParaRPr lang="en-US" dirty="0"/>
          </a:p>
        </p:txBody>
      </p:sp>
      <p:sp>
        <p:nvSpPr>
          <p:cNvPr id="4" name="Slide Number Placeholder 3"/>
          <p:cNvSpPr>
            <a:spLocks noGrp="1"/>
          </p:cNvSpPr>
          <p:nvPr>
            <p:ph type="sldNum" sz="quarter" idx="10"/>
          </p:nvPr>
        </p:nvSpPr>
        <p:spPr/>
        <p:txBody>
          <a:bodyPr/>
          <a:lstStyle/>
          <a:p>
            <a:pPr>
              <a:defRPr/>
            </a:pPr>
            <a:fld id="{24426504-9ACB-4A09-8698-8580701B382F}" type="slidenum">
              <a:rPr lang="en-US" smtClean="0"/>
              <a:pPr>
                <a:defRPr/>
              </a:pPr>
              <a:t>4</a:t>
            </a:fld>
            <a:endParaRPr lang="en-US"/>
          </a:p>
        </p:txBody>
      </p:sp>
    </p:spTree>
    <p:extLst>
      <p:ext uri="{BB962C8B-B14F-4D97-AF65-F5344CB8AC3E}">
        <p14:creationId xmlns:p14="http://schemas.microsoft.com/office/powerpoint/2010/main" val="219063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257300" y="722313"/>
            <a:ext cx="4800600" cy="3600450"/>
          </a:xfrm>
          <a:ln/>
        </p:spPr>
      </p:sp>
      <p:sp>
        <p:nvSpPr>
          <p:cNvPr id="165891" name="Rectangle 3"/>
          <p:cNvSpPr>
            <a:spLocks noGrp="1" noChangeArrowheads="1"/>
          </p:cNvSpPr>
          <p:nvPr>
            <p:ph type="body" idx="1"/>
          </p:nvPr>
        </p:nvSpPr>
        <p:spPr>
          <a:xfrm>
            <a:off x="973668" y="4560570"/>
            <a:ext cx="5367867" cy="4318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None/>
            </a:pPr>
            <a:r>
              <a:rPr lang="en-US" sz="1200" kern="1200" dirty="0" smtClean="0">
                <a:solidFill>
                  <a:schemeClr val="tx1"/>
                </a:solidFill>
                <a:latin typeface="Arial" charset="0"/>
                <a:ea typeface="+mn-ea"/>
                <a:cs typeface="+mn-cs"/>
              </a:rPr>
              <a:t>Then, let’s</a:t>
            </a:r>
            <a:r>
              <a:rPr lang="en-US" sz="1200" kern="1200" baseline="0" dirty="0" smtClean="0">
                <a:solidFill>
                  <a:schemeClr val="tx1"/>
                </a:solidFill>
                <a:latin typeface="Arial" charset="0"/>
                <a:ea typeface="+mn-ea"/>
                <a:cs typeface="+mn-cs"/>
              </a:rPr>
              <a:t> review the 3 thermo-elastic </a:t>
            </a:r>
            <a:r>
              <a:rPr lang="en-US" sz="1200" kern="1200" baseline="0" dirty="0" err="1" smtClean="0">
                <a:solidFill>
                  <a:schemeClr val="tx1"/>
                </a:solidFill>
                <a:latin typeface="Arial" charset="0"/>
                <a:ea typeface="+mn-ea"/>
                <a:cs typeface="+mn-cs"/>
              </a:rPr>
              <a:t>TopOpt</a:t>
            </a:r>
            <a:r>
              <a:rPr lang="en-US" sz="1200" kern="1200" baseline="0" dirty="0" smtClean="0">
                <a:solidFill>
                  <a:schemeClr val="tx1"/>
                </a:solidFill>
                <a:latin typeface="Arial" charset="0"/>
                <a:ea typeface="+mn-ea"/>
                <a:cs typeface="+mn-cs"/>
              </a:rPr>
              <a:t> methods people usually used:</a:t>
            </a:r>
            <a:endParaRPr lang="en-US" sz="1200" kern="1200" dirty="0" smtClean="0">
              <a:solidFill>
                <a:schemeClr val="tx1"/>
              </a:solidFill>
              <a:latin typeface="Arial" charset="0"/>
              <a:ea typeface="+mn-ea"/>
              <a:cs typeface="+mn-cs"/>
            </a:endParaRPr>
          </a:p>
          <a:p>
            <a:pPr marL="228600" indent="-228600">
              <a:buAutoNum type="arabicPeriod"/>
            </a:pPr>
            <a:r>
              <a:rPr lang="en-US" sz="1200" kern="1200" dirty="0" smtClean="0">
                <a:solidFill>
                  <a:schemeClr val="tx1"/>
                </a:solidFill>
                <a:latin typeface="Arial" charset="0"/>
                <a:ea typeface="+mn-ea"/>
                <a:cs typeface="+mn-cs"/>
              </a:rPr>
              <a:t>SIMP assigns pseudo-densities to finite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elements, and optimize</a:t>
            </a:r>
            <a:r>
              <a:rPr lang="en-US" sz="1200" kern="1200" baseline="0" dirty="0" smtClean="0">
                <a:solidFill>
                  <a:schemeClr val="tx1"/>
                </a:solidFill>
                <a:latin typeface="Arial" charset="0"/>
                <a:ea typeface="+mn-ea"/>
                <a:cs typeface="+mn-cs"/>
              </a:rPr>
              <a:t> them</a:t>
            </a:r>
            <a:r>
              <a:rPr lang="en-US" sz="1200" kern="1200" dirty="0" smtClean="0">
                <a:solidFill>
                  <a:schemeClr val="tx1"/>
                </a:solidFill>
                <a:latin typeface="Arial" charset="0"/>
                <a:ea typeface="+mn-ea"/>
                <a:cs typeface="+mn-cs"/>
              </a:rPr>
              <a:t> to meet the desired objective </a:t>
            </a:r>
          </a:p>
          <a:p>
            <a:pPr marL="228600" indent="-228600">
              <a:buAutoNum type="arabicPeriod"/>
            </a:pPr>
            <a:r>
              <a:rPr lang="en-US" sz="1200" kern="1200" dirty="0" smtClean="0">
                <a:solidFill>
                  <a:schemeClr val="tx1"/>
                </a:solidFill>
                <a:latin typeface="Arial" charset="0"/>
                <a:ea typeface="+mn-ea"/>
                <a:cs typeface="+mn-cs"/>
              </a:rPr>
              <a:t>Apply SIMP</a:t>
            </a:r>
            <a:r>
              <a:rPr lang="en-US" sz="1200" kern="1200" baseline="0" dirty="0" smtClean="0">
                <a:solidFill>
                  <a:schemeClr val="tx1"/>
                </a:solidFill>
                <a:latin typeface="Arial" charset="0"/>
                <a:ea typeface="+mn-ea"/>
                <a:cs typeface="+mn-cs"/>
              </a:rPr>
              <a:t> to solve … problem</a:t>
            </a:r>
            <a:r>
              <a:rPr lang="en-US" sz="1200" kern="1200" dirty="0" smtClean="0">
                <a:solidFill>
                  <a:schemeClr val="tx1"/>
                </a:solidFill>
                <a:latin typeface="Arial" charset="0"/>
                <a:ea typeface="+mn-ea"/>
                <a:cs typeface="+mn-cs"/>
              </a:rPr>
              <a:t>. In their numerical example section,</a:t>
            </a:r>
            <a:r>
              <a:rPr lang="en-US" sz="1200" kern="1200" baseline="0" dirty="0" smtClean="0">
                <a:solidFill>
                  <a:schemeClr val="tx1"/>
                </a:solidFill>
                <a:latin typeface="Arial" charset="0"/>
                <a:ea typeface="+mn-ea"/>
                <a:cs typeface="+mn-cs"/>
              </a:rPr>
              <a:t> they illustrate how the o</a:t>
            </a:r>
            <a:r>
              <a:rPr lang="en-US" sz="1200" kern="1200" dirty="0" smtClean="0">
                <a:solidFill>
                  <a:schemeClr val="tx1"/>
                </a:solidFill>
                <a:latin typeface="Arial" charset="0"/>
                <a:ea typeface="+mn-ea"/>
                <a:cs typeface="+mn-cs"/>
              </a:rPr>
              <a:t>ptimal</a:t>
            </a:r>
            <a:r>
              <a:rPr lang="en-US" sz="1200" kern="1200" baseline="0" dirty="0" smtClean="0">
                <a:solidFill>
                  <a:schemeClr val="tx1"/>
                </a:solidFill>
                <a:latin typeface="Arial" charset="0"/>
                <a:ea typeface="+mn-ea"/>
                <a:cs typeface="+mn-cs"/>
              </a:rPr>
              <a:t> design can be achieved for structures s.t. distributed mechanical loads and uniformly T variation. </a:t>
            </a:r>
          </a:p>
          <a:p>
            <a:pPr marL="228600" indent="-228600">
              <a:buAutoNum type="arabicPeriod"/>
            </a:pPr>
            <a:r>
              <a:rPr lang="en-US" sz="1200" kern="1200" baseline="0" dirty="0" smtClean="0">
                <a:solidFill>
                  <a:schemeClr val="tx1"/>
                </a:solidFill>
                <a:latin typeface="Arial" charset="0"/>
                <a:ea typeface="+mn-ea"/>
                <a:cs typeface="+mn-cs"/>
              </a:rPr>
              <a:t>Widely used in different </a:t>
            </a:r>
            <a:r>
              <a:rPr lang="en-US" sz="1200" kern="1200" baseline="0" dirty="0" err="1" smtClean="0">
                <a:solidFill>
                  <a:schemeClr val="tx1"/>
                </a:solidFill>
                <a:latin typeface="Arial" charset="0"/>
                <a:ea typeface="+mn-ea"/>
                <a:cs typeface="+mn-cs"/>
              </a:rPr>
              <a:t>TopOpt</a:t>
            </a:r>
            <a:r>
              <a:rPr lang="en-US" sz="1200" kern="1200" baseline="0" dirty="0" smtClean="0">
                <a:solidFill>
                  <a:schemeClr val="tx1"/>
                </a:solidFill>
                <a:latin typeface="Arial" charset="0"/>
                <a:ea typeface="+mn-ea"/>
                <a:cs typeface="+mn-cs"/>
              </a:rPr>
              <a:t> problems: </a:t>
            </a:r>
            <a:r>
              <a:rPr lang="en-US" sz="1200" kern="1200" dirty="0" smtClean="0">
                <a:solidFill>
                  <a:schemeClr val="tx1"/>
                </a:solidFill>
                <a:latin typeface="Arial" charset="0"/>
                <a:ea typeface="+mn-ea"/>
                <a:cs typeface="+mn-cs"/>
              </a:rPr>
              <a:t>from fluids to non-linear structural mechanics</a:t>
            </a:r>
          </a:p>
          <a:p>
            <a:pPr marL="228600" indent="-228600">
              <a:buAutoNum type="arabicPeriod"/>
            </a:pPr>
            <a:r>
              <a:rPr lang="en-US" sz="1200" kern="1200" dirty="0" smtClean="0">
                <a:solidFill>
                  <a:schemeClr val="tx1"/>
                </a:solidFill>
                <a:latin typeface="Arial" charset="0"/>
                <a:ea typeface="+mn-ea"/>
                <a:cs typeface="+mn-cs"/>
              </a:rPr>
              <a:t>Because of the gray elements that are assigned </a:t>
            </a:r>
            <a:r>
              <a:rPr lang="en-US" sz="1200" kern="1200" baseline="0" dirty="0" smtClean="0">
                <a:solidFill>
                  <a:schemeClr val="tx1"/>
                </a:solidFill>
                <a:latin typeface="Arial" charset="0"/>
                <a:ea typeface="+mn-ea"/>
                <a:cs typeface="+mn-cs"/>
              </a:rPr>
              <a:t>intermediate pseudo densities, this method also suffers from lots of numerical problems:</a:t>
            </a:r>
          </a:p>
          <a:p>
            <a:pPr marL="228600" indent="-228600">
              <a:buAutoNum type="arabicPeriod"/>
            </a:pPr>
            <a:r>
              <a:rPr lang="en-US" sz="1200" kern="1200" baseline="0" dirty="0" smtClean="0">
                <a:solidFill>
                  <a:schemeClr val="tx1"/>
                </a:solidFill>
                <a:latin typeface="Arial" charset="0"/>
                <a:ea typeface="+mn-ea"/>
                <a:cs typeface="+mn-cs"/>
              </a:rPr>
              <a:t>In order to improve this disadvantage, some </a:t>
            </a:r>
            <a:r>
              <a:rPr lang="en-US" sz="1200" kern="1200" baseline="0" dirty="0" err="1" smtClean="0">
                <a:solidFill>
                  <a:schemeClr val="tx1"/>
                </a:solidFill>
                <a:latin typeface="Arial" charset="0"/>
                <a:ea typeface="+mn-ea"/>
                <a:cs typeface="+mn-cs"/>
              </a:rPr>
              <a:t>rsearchers</a:t>
            </a:r>
            <a:r>
              <a:rPr lang="en-US" sz="1200" kern="1200" baseline="0" dirty="0" smtClean="0">
                <a:solidFill>
                  <a:schemeClr val="tx1"/>
                </a:solidFill>
                <a:latin typeface="Arial" charset="0"/>
                <a:ea typeface="+mn-ea"/>
                <a:cs typeface="+mn-cs"/>
              </a:rPr>
              <a:t> adopted RAMP.</a:t>
            </a:r>
            <a:endParaRPr lang="en-US" sz="1200" kern="1200" dirty="0" smtClean="0">
              <a:solidFill>
                <a:schemeClr val="tx1"/>
              </a:solidFill>
              <a:latin typeface="Arial" charset="0"/>
              <a:ea typeface="+mn-ea"/>
              <a:cs typeface="+mn-cs"/>
            </a:endParaRPr>
          </a:p>
          <a:p>
            <a:pPr marL="228600" indent="-228600">
              <a:buAutoNum type="arabicPeriod"/>
            </a:pP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(1)the ill-conditioning of the stiffness matrices, due to low-density elements, can lead to high computational costs for iterative solvers (2)stress-ambiguity and accuracy over gray-elements </a:t>
            </a:r>
          </a:p>
          <a:p>
            <a:r>
              <a:rPr lang="en-US" sz="1200" kern="1200" dirty="0" smtClean="0">
                <a:solidFill>
                  <a:schemeClr val="tx1"/>
                </a:solidFill>
                <a:latin typeface="Arial" charset="0"/>
                <a:ea typeface="+mn-ea"/>
                <a:cs typeface="+mn-cs"/>
              </a:rPr>
              <a:t>(3)</a:t>
            </a:r>
            <a:r>
              <a:rPr lang="en-US" sz="1200" kern="1200" baseline="0" dirty="0" smtClean="0">
                <a:solidFill>
                  <a:schemeClr val="tx1"/>
                </a:solidFill>
                <a:latin typeface="Arial" charset="0"/>
                <a:ea typeface="+mn-ea"/>
                <a:cs typeface="+mn-cs"/>
              </a:rPr>
              <a:t> big penalty still fail to guarantee “black and white” results</a:t>
            </a:r>
            <a:endParaRPr lang="en-US" sz="1200" kern="1200" dirty="0" smtClean="0">
              <a:solidFill>
                <a:schemeClr val="tx1"/>
              </a:solidFill>
              <a:latin typeface="Arial" charset="0"/>
              <a:ea typeface="+mn-ea"/>
              <a:cs typeface="+mn-cs"/>
            </a:endParaRPr>
          </a:p>
          <a:p>
            <a:endParaRPr lang="en-US" dirty="0" smtClean="0"/>
          </a:p>
        </p:txBody>
      </p:sp>
    </p:spTree>
    <p:extLst>
      <p:ext uri="{BB962C8B-B14F-4D97-AF65-F5344CB8AC3E}">
        <p14:creationId xmlns:p14="http://schemas.microsoft.com/office/powerpoint/2010/main" val="26245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257300" y="722313"/>
            <a:ext cx="4800600" cy="3600450"/>
          </a:xfrm>
          <a:ln/>
        </p:spPr>
      </p:sp>
      <p:sp>
        <p:nvSpPr>
          <p:cNvPr id="165891" name="Rectangle 3"/>
          <p:cNvSpPr>
            <a:spLocks noGrp="1" noChangeArrowheads="1"/>
          </p:cNvSpPr>
          <p:nvPr>
            <p:ph type="body" idx="1"/>
          </p:nvPr>
        </p:nvSpPr>
        <p:spPr>
          <a:xfrm>
            <a:off x="973668" y="4560570"/>
            <a:ext cx="5367867" cy="4318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1. Compared</a:t>
            </a:r>
            <a:r>
              <a:rPr lang="en-US" baseline="0" dirty="0" smtClean="0"/>
              <a:t> with SIMP, </a:t>
            </a:r>
            <a:r>
              <a:rPr lang="en-US" dirty="0" smtClean="0"/>
              <a:t>RAMP</a:t>
            </a:r>
            <a:r>
              <a:rPr lang="en-US" baseline="0" dirty="0" smtClean="0"/>
              <a:t> used a</a:t>
            </a:r>
            <a:r>
              <a:rPr lang="en-US" dirty="0" smtClean="0"/>
              <a:t> </a:t>
            </a:r>
            <a:r>
              <a:rPr lang="en-US" sz="1200" kern="1200" baseline="0" dirty="0" smtClean="0">
                <a:solidFill>
                  <a:schemeClr val="tx1"/>
                </a:solidFill>
                <a:latin typeface="Arial" charset="0"/>
                <a:ea typeface="+mn-ea"/>
                <a:cs typeface="+mn-cs"/>
              </a:rPr>
              <a:t>different material interpolation scheme. </a:t>
            </a:r>
          </a:p>
          <a:p>
            <a:r>
              <a:rPr lang="en-US" sz="1200" kern="1200" baseline="0" dirty="0" smtClean="0">
                <a:solidFill>
                  <a:schemeClr val="tx1"/>
                </a:solidFill>
                <a:latin typeface="Arial" charset="0"/>
                <a:ea typeface="+mn-ea"/>
                <a:cs typeface="+mn-cs"/>
              </a:rPr>
              <a:t>2. From their paper, they demonstrated superiority of RAMP over SIMP. They showed that: … disappeared, and they have better stress control and stress constraints over objective. But </a:t>
            </a:r>
            <a:r>
              <a:rPr lang="en-US" sz="1200" kern="1200" baseline="0" dirty="0" err="1" smtClean="0">
                <a:solidFill>
                  <a:schemeClr val="tx1"/>
                </a:solidFill>
                <a:latin typeface="Arial" charset="0"/>
                <a:ea typeface="+mn-ea"/>
                <a:cs typeface="+mn-cs"/>
              </a:rPr>
              <a:t>bcos</a:t>
            </a:r>
            <a:r>
              <a:rPr lang="en-US" sz="1200" kern="1200" baseline="0" dirty="0" smtClean="0">
                <a:solidFill>
                  <a:schemeClr val="tx1"/>
                </a:solidFill>
                <a:latin typeface="Arial" charset="0"/>
                <a:ea typeface="+mn-ea"/>
                <a:cs typeface="+mn-cs"/>
              </a:rPr>
              <a:t> of the gray elements, this method still suffers from many numerical problems.</a:t>
            </a:r>
          </a:p>
          <a:p>
            <a:endParaRPr lang="en-US" dirty="0" smtClean="0"/>
          </a:p>
        </p:txBody>
      </p:sp>
    </p:spTree>
    <p:extLst>
      <p:ext uri="{BB962C8B-B14F-4D97-AF65-F5344CB8AC3E}">
        <p14:creationId xmlns:p14="http://schemas.microsoft.com/office/powerpoint/2010/main" val="43788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257300" y="722313"/>
            <a:ext cx="4800600" cy="3600450"/>
          </a:xfrm>
          <a:ln/>
        </p:spPr>
      </p:sp>
      <p:sp>
        <p:nvSpPr>
          <p:cNvPr id="165891" name="Rectangle 3"/>
          <p:cNvSpPr>
            <a:spLocks noGrp="1" noChangeArrowheads="1"/>
          </p:cNvSpPr>
          <p:nvPr>
            <p:ph type="body" idx="1"/>
          </p:nvPr>
        </p:nvSpPr>
        <p:spPr>
          <a:xfrm>
            <a:off x="973668" y="4560570"/>
            <a:ext cx="5367867" cy="4318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800" kern="1200" dirty="0" smtClean="0">
                <a:solidFill>
                  <a:schemeClr val="tx1"/>
                </a:solidFill>
                <a:latin typeface="Arial" charset="0"/>
                <a:ea typeface="+mn-ea"/>
                <a:cs typeface="+mn-cs"/>
              </a:rPr>
              <a:t>But because they relied on the </a:t>
            </a:r>
            <a:r>
              <a:rPr lang="en-US" sz="800" b="1" kern="1200" dirty="0" smtClean="0">
                <a:solidFill>
                  <a:schemeClr val="tx1"/>
                </a:solidFill>
                <a:latin typeface="Arial" charset="0"/>
                <a:ea typeface="+mn-ea"/>
                <a:cs typeface="+mn-cs"/>
              </a:rPr>
              <a:t>Hamilton-Jacobi equations for level-set propagation</a:t>
            </a:r>
            <a:r>
              <a:rPr lang="en-US" sz="800" kern="1200" dirty="0" smtClean="0">
                <a:solidFill>
                  <a:schemeClr val="tx1"/>
                </a:solidFill>
                <a:latin typeface="Arial" charset="0"/>
                <a:ea typeface="+mn-ea"/>
                <a:cs typeface="+mn-cs"/>
              </a:rPr>
              <a:t>, the domain have to be initialized with </a:t>
            </a:r>
            <a:r>
              <a:rPr lang="en-US" sz="800" b="0" kern="1200" dirty="0" smtClean="0">
                <a:solidFill>
                  <a:schemeClr val="tx1"/>
                </a:solidFill>
                <a:latin typeface="Arial" charset="0"/>
                <a:ea typeface="+mn-ea"/>
                <a:cs typeface="+mn-cs"/>
              </a:rPr>
              <a:t>holes</a:t>
            </a:r>
            <a:r>
              <a:rPr lang="en-US" sz="800" kern="1200" dirty="0" smtClean="0">
                <a:solidFill>
                  <a:schemeClr val="tx1"/>
                </a:solidFill>
                <a:latin typeface="Arial" charset="0"/>
                <a:ea typeface="+mn-ea"/>
                <a:cs typeface="+mn-cs"/>
              </a:rPr>
              <a:t>. </a:t>
            </a:r>
          </a:p>
          <a:p>
            <a:r>
              <a:rPr lang="en-US" sz="800" kern="1200" dirty="0" smtClean="0">
                <a:solidFill>
                  <a:schemeClr val="tx1"/>
                </a:solidFill>
                <a:latin typeface="Arial" charset="0"/>
                <a:ea typeface="+mn-ea"/>
                <a:cs typeface="+mn-cs"/>
              </a:rPr>
              <a:t>Because</a:t>
            </a:r>
            <a:r>
              <a:rPr lang="en-US" sz="800" kern="1200" baseline="0" dirty="0" smtClean="0">
                <a:solidFill>
                  <a:schemeClr val="tx1"/>
                </a:solidFill>
                <a:latin typeface="Arial" charset="0"/>
                <a:ea typeface="+mn-ea"/>
                <a:cs typeface="+mn-cs"/>
              </a:rPr>
              <a:t> there is no guarantee the structure is well connected, thus there is no guarantee that the global stiffness matrix is well-behaved. </a:t>
            </a:r>
            <a:endParaRPr lang="en-US" sz="800" kern="1200" dirty="0" smtClean="0">
              <a:solidFill>
                <a:schemeClr val="tx1"/>
              </a:solidFill>
              <a:latin typeface="Arial" charset="0"/>
              <a:ea typeface="+mn-ea"/>
              <a:cs typeface="+mn-cs"/>
            </a:endParaRPr>
          </a:p>
          <a:p>
            <a:endParaRPr lang="en-US" sz="800" kern="1200" dirty="0" smtClean="0">
              <a:solidFill>
                <a:schemeClr val="tx1"/>
              </a:solidFill>
              <a:latin typeface="Arial" charset="0"/>
              <a:ea typeface="+mn-ea"/>
              <a:cs typeface="+mn-cs"/>
            </a:endParaRPr>
          </a:p>
          <a:p>
            <a:endParaRPr lang="en-US" sz="800" kern="1200" dirty="0" smtClean="0">
              <a:solidFill>
                <a:schemeClr val="tx1"/>
              </a:solidFill>
              <a:latin typeface="Arial" charset="0"/>
              <a:ea typeface="+mn-ea"/>
              <a:cs typeface="+mn-cs"/>
            </a:endParaRPr>
          </a:p>
          <a:p>
            <a:r>
              <a:rPr lang="en-US" sz="800" b="0" i="0" kern="1200" dirty="0" smtClean="0">
                <a:solidFill>
                  <a:schemeClr val="tx1"/>
                </a:solidFill>
                <a:latin typeface="Arial" charset="0"/>
                <a:ea typeface="+mn-ea"/>
                <a:cs typeface="+mn-cs"/>
              </a:rPr>
              <a:t>(The motion of the interface is matched with the zero level set of the level set function, and the resulting </a:t>
            </a:r>
            <a:r>
              <a:rPr lang="en-US" sz="800" b="1" i="0" kern="1200" dirty="0" smtClean="0">
                <a:solidFill>
                  <a:schemeClr val="tx1"/>
                </a:solidFill>
                <a:latin typeface="Arial" charset="0"/>
                <a:ea typeface="+mn-ea"/>
                <a:cs typeface="+mn-cs"/>
              </a:rPr>
              <a:t>initial value PDE</a:t>
            </a:r>
            <a:r>
              <a:rPr lang="en-US" sz="800" b="0" i="0" kern="1200" dirty="0" smtClean="0">
                <a:solidFill>
                  <a:schemeClr val="tx1"/>
                </a:solidFill>
                <a:latin typeface="Arial" charset="0"/>
                <a:ea typeface="+mn-ea"/>
                <a:cs typeface="+mn-cs"/>
              </a:rPr>
              <a:t> for the evolution of the level set function resembles a Hamilton-Jacobi equation.)</a:t>
            </a:r>
          </a:p>
          <a:p>
            <a:endParaRPr lang="en-US" sz="800" b="0" i="0" kern="1200" dirty="0" smtClean="0">
              <a:solidFill>
                <a:schemeClr val="tx1"/>
              </a:solidFill>
              <a:latin typeface="Arial"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000" kern="1200" dirty="0" smtClean="0">
                <a:solidFill>
                  <a:schemeClr val="tx1"/>
                </a:solidFill>
                <a:latin typeface="Arial" charset="0"/>
                <a:ea typeface="+mn-ea"/>
                <a:cs typeface="+mn-cs"/>
              </a:rPr>
              <a:t>free boundary is design variable </a:t>
            </a:r>
            <a:r>
              <a:rPr lang="en-US" sz="800" kern="1200" dirty="0" smtClean="0">
                <a:solidFill>
                  <a:schemeClr val="tx1"/>
                </a:solidFill>
                <a:latin typeface="Arial" charset="0"/>
                <a:ea typeface="+mn-ea"/>
                <a:cs typeface="+mn-cs"/>
              </a:rPr>
              <a:t>implicitly represented via level set model</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dirty="0" smtClean="0">
                <a:solidFill>
                  <a:schemeClr val="tx1"/>
                </a:solidFill>
                <a:latin typeface="Arial" charset="0"/>
                <a:ea typeface="+mn-ea"/>
                <a:cs typeface="+mn-cs"/>
              </a:rPr>
              <a:t>geometric energy term is used</a:t>
            </a:r>
            <a:r>
              <a:rPr lang="en-US" sz="800" kern="1200" baseline="0" dirty="0" smtClean="0">
                <a:solidFill>
                  <a:schemeClr val="tx1"/>
                </a:solidFill>
                <a:latin typeface="Arial" charset="0"/>
                <a:ea typeface="+mn-ea"/>
                <a:cs typeface="+mn-cs"/>
              </a:rPr>
              <a:t> to </a:t>
            </a:r>
            <a:r>
              <a:rPr lang="en-US" sz="800" kern="1200" dirty="0" smtClean="0">
                <a:solidFill>
                  <a:schemeClr val="tx1"/>
                </a:solidFill>
                <a:latin typeface="Arial" charset="0"/>
                <a:ea typeface="+mn-ea"/>
                <a:cs typeface="+mn-cs"/>
              </a:rPr>
              <a:t>smoothen structural boundary</a:t>
            </a:r>
            <a:endParaRPr lang="en-US" sz="800" b="0" dirty="0" smtClean="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800" kern="1200" dirty="0" smtClean="0">
              <a:solidFill>
                <a:schemeClr val="tx1"/>
              </a:solidFill>
              <a:latin typeface="Arial"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800" kern="1200" dirty="0" smtClean="0">
              <a:solidFill>
                <a:schemeClr val="tx1"/>
              </a:solidFill>
              <a:latin typeface="Arial"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8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kern="1200" dirty="0" smtClean="0">
              <a:solidFill>
                <a:schemeClr val="tx1"/>
              </a:solidFill>
              <a:latin typeface="Arial" charset="0"/>
              <a:ea typeface="+mn-ea"/>
              <a:cs typeface="+mn-cs"/>
            </a:endParaRPr>
          </a:p>
          <a:p>
            <a:endParaRPr lang="en-US" dirty="0" smtClean="0"/>
          </a:p>
        </p:txBody>
      </p:sp>
    </p:spTree>
    <p:extLst>
      <p:ext uri="{BB962C8B-B14F-4D97-AF65-F5344CB8AC3E}">
        <p14:creationId xmlns:p14="http://schemas.microsoft.com/office/powerpoint/2010/main" val="3778222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257300" y="722313"/>
            <a:ext cx="4800600" cy="3600450"/>
          </a:xfrm>
          <a:ln/>
        </p:spPr>
      </p:sp>
      <p:sp>
        <p:nvSpPr>
          <p:cNvPr id="165891" name="Rectangle 3"/>
          <p:cNvSpPr>
            <a:spLocks noGrp="1" noChangeArrowheads="1"/>
          </p:cNvSpPr>
          <p:nvPr>
            <p:ph type="body" idx="1"/>
          </p:nvPr>
        </p:nvSpPr>
        <p:spPr>
          <a:xfrm>
            <a:off x="973668" y="4560570"/>
            <a:ext cx="5367867" cy="4318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dirty="0" smtClean="0">
                <a:solidFill>
                  <a:schemeClr val="tx1"/>
                </a:solidFill>
                <a:latin typeface="Arial" charset="0"/>
                <a:ea typeface="+mn-ea"/>
                <a:cs typeface="+mn-cs"/>
              </a:rPr>
              <a:t>In</a:t>
            </a:r>
            <a:r>
              <a:rPr lang="en-US" sz="800" kern="1200" baseline="0" dirty="0" smtClean="0">
                <a:solidFill>
                  <a:schemeClr val="tx1"/>
                </a:solidFill>
                <a:latin typeface="Arial" charset="0"/>
                <a:ea typeface="+mn-ea"/>
                <a:cs typeface="+mn-cs"/>
              </a:rPr>
              <a:t> order to get rid of the disadvantages, Suresh …. 2010. And along with Suresh, </a:t>
            </a:r>
            <a:r>
              <a:rPr lang="en-US" sz="800" kern="1200" dirty="0" err="1" smtClean="0">
                <a:solidFill>
                  <a:schemeClr val="tx1"/>
                </a:solidFill>
                <a:latin typeface="Arial" charset="0"/>
                <a:ea typeface="+mn-ea"/>
                <a:cs typeface="+mn-cs"/>
              </a:rPr>
              <a:t>Turevsky</a:t>
            </a:r>
            <a:r>
              <a:rPr lang="en-US" sz="800" kern="1200" dirty="0" smtClean="0">
                <a:solidFill>
                  <a:schemeClr val="tx1"/>
                </a:solidFill>
                <a:latin typeface="Arial" charset="0"/>
                <a:ea typeface="+mn-ea"/>
                <a:cs typeface="+mn-cs"/>
              </a:rPr>
              <a:t> and </a:t>
            </a:r>
            <a:r>
              <a:rPr lang="en-US" sz="800" kern="1200" dirty="0" err="1" smtClean="0">
                <a:solidFill>
                  <a:schemeClr val="tx1"/>
                </a:solidFill>
                <a:latin typeface="Arial" charset="0"/>
                <a:ea typeface="+mn-ea"/>
                <a:cs typeface="+mn-cs"/>
              </a:rPr>
              <a:t>Takalloozadeh</a:t>
            </a:r>
            <a:r>
              <a:rPr lang="en-US" sz="800" kern="1200" dirty="0" smtClean="0">
                <a:solidFill>
                  <a:schemeClr val="tx1"/>
                </a:solidFill>
                <a:latin typeface="Arial" charset="0"/>
                <a:ea typeface="+mn-ea"/>
                <a:cs typeface="+mn-cs"/>
              </a:rPr>
              <a:t> improved this method,</a:t>
            </a:r>
            <a:r>
              <a:rPr lang="en-US" sz="800" kern="1200" baseline="0" dirty="0" smtClean="0">
                <a:solidFill>
                  <a:schemeClr val="tx1"/>
                </a:solidFill>
                <a:latin typeface="Arial" charset="0"/>
                <a:ea typeface="+mn-ea"/>
                <a:cs typeface="+mn-cs"/>
              </a:rPr>
              <a:t> respectively in 2011 and 2013.</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baseline="0" dirty="0" smtClean="0">
                <a:solidFill>
                  <a:schemeClr val="tx1"/>
                </a:solidFill>
                <a:latin typeface="Arial" charset="0"/>
                <a:ea typeface="+mn-ea"/>
                <a:cs typeface="+mn-cs"/>
              </a:rPr>
              <a:t>Based on finite element solution, TS can be calculated. And based on TS, a series of PareTo solutions can be achieved.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baseline="0" dirty="0" smtClean="0">
                <a:solidFill>
                  <a:schemeClr val="tx1"/>
                </a:solidFill>
                <a:latin typeface="Arial" charset="0"/>
                <a:ea typeface="+mn-ea"/>
                <a:cs typeface="+mn-cs"/>
              </a:rPr>
              <a:t>Because we do not rely on HJ </a:t>
            </a:r>
            <a:r>
              <a:rPr lang="en-US" sz="800" kern="1200" baseline="0" dirty="0" err="1" smtClean="0">
                <a:solidFill>
                  <a:schemeClr val="tx1"/>
                </a:solidFill>
                <a:latin typeface="Arial" charset="0"/>
                <a:ea typeface="+mn-ea"/>
                <a:cs typeface="+mn-cs"/>
              </a:rPr>
              <a:t>equ</a:t>
            </a:r>
            <a:r>
              <a:rPr lang="en-US" sz="800" kern="1200" baseline="0" dirty="0" smtClean="0">
                <a:solidFill>
                  <a:schemeClr val="tx1"/>
                </a:solidFill>
                <a:latin typeface="Arial" charset="0"/>
                <a:ea typeface="+mn-ea"/>
                <a:cs typeface="+mn-cs"/>
              </a:rPr>
              <a:t>, domain need not to be …….    Connected: K, that is good for iterative solver and large scale </a:t>
            </a:r>
            <a:r>
              <a:rPr lang="en-US" sz="800" kern="1200" baseline="0" dirty="0" err="1" smtClean="0">
                <a:solidFill>
                  <a:schemeClr val="tx1"/>
                </a:solidFill>
                <a:latin typeface="Arial" charset="0"/>
                <a:ea typeface="+mn-ea"/>
                <a:cs typeface="+mn-cs"/>
              </a:rPr>
              <a:t>TopOpt</a:t>
            </a:r>
            <a:r>
              <a:rPr lang="en-US" sz="800" kern="1200" baseline="0" dirty="0" smtClean="0">
                <a:solidFill>
                  <a:schemeClr val="tx1"/>
                </a:solidFill>
                <a:latin typeface="Arial" charset="0"/>
                <a:ea typeface="+mn-ea"/>
                <a:cs typeface="+mn-cs"/>
              </a:rPr>
              <a:t> problem</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800" kern="1200" baseline="0" dirty="0" smtClean="0">
                <a:solidFill>
                  <a:schemeClr val="tx1"/>
                </a:solidFill>
                <a:latin typeface="Arial" charset="0"/>
                <a:ea typeface="+mn-ea"/>
                <a:cs typeface="+mn-cs"/>
              </a:rPr>
              <a:t>Limited application to pure elasticity problem</a:t>
            </a:r>
            <a:endParaRPr lang="en-US" sz="800" kern="1200" dirty="0" smtClean="0">
              <a:solidFill>
                <a:schemeClr val="tx1"/>
              </a:solidFill>
              <a:latin typeface="Arial"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800" kern="1200" dirty="0" smtClean="0">
              <a:solidFill>
                <a:schemeClr val="tx1"/>
              </a:solidFill>
              <a:latin typeface="Arial"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8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kern="1200" dirty="0" smtClean="0">
              <a:solidFill>
                <a:schemeClr val="tx1"/>
              </a:solidFill>
              <a:latin typeface="Arial" charset="0"/>
              <a:ea typeface="+mn-ea"/>
              <a:cs typeface="+mn-cs"/>
            </a:endParaRPr>
          </a:p>
          <a:p>
            <a:endParaRPr lang="en-US" dirty="0" smtClean="0"/>
          </a:p>
        </p:txBody>
      </p:sp>
    </p:spTree>
    <p:extLst>
      <p:ext uri="{BB962C8B-B14F-4D97-AF65-F5344CB8AC3E}">
        <p14:creationId xmlns:p14="http://schemas.microsoft.com/office/powerpoint/2010/main" val="344206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In this project, our contribution is clear: extending application scope of … from … to</a:t>
            </a:r>
          </a:p>
        </p:txBody>
      </p:sp>
      <p:sp>
        <p:nvSpPr>
          <p:cNvPr id="4" name="Slide Number Placeholder 3"/>
          <p:cNvSpPr>
            <a:spLocks noGrp="1"/>
          </p:cNvSpPr>
          <p:nvPr>
            <p:ph type="sldNum" sz="quarter" idx="10"/>
          </p:nvPr>
        </p:nvSpPr>
        <p:spPr/>
        <p:txBody>
          <a:bodyPr/>
          <a:lstStyle/>
          <a:p>
            <a:pPr>
              <a:defRPr/>
            </a:pPr>
            <a:fld id="{24426504-9ACB-4A09-8698-8580701B382F}" type="slidenum">
              <a:rPr lang="en-US" smtClean="0"/>
              <a:pPr>
                <a:defRPr/>
              </a:pPr>
              <a:t>9</a:t>
            </a:fld>
            <a:endParaRPr lang="en-US"/>
          </a:p>
        </p:txBody>
      </p:sp>
    </p:spTree>
    <p:extLst>
      <p:ext uri="{BB962C8B-B14F-4D97-AF65-F5344CB8AC3E}">
        <p14:creationId xmlns:p14="http://schemas.microsoft.com/office/powerpoint/2010/main" val="351754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2</a:t>
            </a:r>
            <a:r>
              <a:rPr lang="en-US" baseline="0" dirty="0" smtClean="0"/>
              <a:t> different objectives to minimize: compliance and stress. And we use stiff design and strong design to refer to the final designs obtained by J minimization and S minimization, respectively.</a:t>
            </a:r>
            <a:endParaRPr lang="en-US" dirty="0" smtClean="0"/>
          </a:p>
          <a:p>
            <a:endParaRPr lang="en-US" dirty="0" smtClean="0"/>
          </a:p>
          <a:p>
            <a:r>
              <a:rPr lang="en-US" dirty="0" smtClean="0"/>
              <a:t>For</a:t>
            </a:r>
            <a:r>
              <a:rPr lang="en-US" baseline="0" dirty="0" smtClean="0"/>
              <a:t> each objective, we can set two constraints. stress constraints. For J constraint, it sets a upper limit for the ratio between current J and initial J. It’s the same for stress constraint. </a:t>
            </a:r>
            <a:endParaRPr lang="en-US" dirty="0" smtClean="0"/>
          </a:p>
        </p:txBody>
      </p:sp>
      <p:sp>
        <p:nvSpPr>
          <p:cNvPr id="4" name="Slide Number Placeholder 3"/>
          <p:cNvSpPr>
            <a:spLocks noGrp="1"/>
          </p:cNvSpPr>
          <p:nvPr>
            <p:ph type="sldNum" sz="quarter" idx="10"/>
          </p:nvPr>
        </p:nvSpPr>
        <p:spPr/>
        <p:txBody>
          <a:bodyPr/>
          <a:lstStyle/>
          <a:p>
            <a:pPr>
              <a:defRPr/>
            </a:pPr>
            <a:fld id="{24426504-9ACB-4A09-8698-8580701B382F}" type="slidenum">
              <a:rPr lang="en-US" smtClean="0"/>
              <a:pPr>
                <a:defRPr/>
              </a:pPr>
              <a:t>10</a:t>
            </a:fld>
            <a:endParaRPr lang="en-US"/>
          </a:p>
        </p:txBody>
      </p:sp>
    </p:spTree>
    <p:extLst>
      <p:ext uri="{BB962C8B-B14F-4D97-AF65-F5344CB8AC3E}">
        <p14:creationId xmlns:p14="http://schemas.microsoft.com/office/powerpoint/2010/main" val="185083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143002"/>
            <a:ext cx="7772400" cy="1470025"/>
          </a:xfrm>
        </p:spPr>
        <p:txBody>
          <a:bodyPr/>
          <a:lstStyle>
            <a:lvl1pPr algn="ctr">
              <a:defRPr/>
            </a:lvl1pPr>
          </a:lstStyle>
          <a:p>
            <a:r>
              <a:rPr lang="en-US"/>
              <a:t>Click to edit Master title style</a:t>
            </a:r>
          </a:p>
        </p:txBody>
      </p:sp>
      <p:sp>
        <p:nvSpPr>
          <p:cNvPr id="10243" name="Rectangle 3"/>
          <p:cNvSpPr>
            <a:spLocks noGrp="1" noChangeArrowheads="1"/>
          </p:cNvSpPr>
          <p:nvPr>
            <p:ph type="subTitle" idx="1"/>
          </p:nvPr>
        </p:nvSpPr>
        <p:spPr>
          <a:xfrm>
            <a:off x="1371600" y="3048000"/>
            <a:ext cx="6400800" cy="17526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32321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88E1F56D-CC40-47C3-896C-90CF71511257}" type="slidenum">
              <a:rPr lang="en-US"/>
              <a:pPr>
                <a:defRPr/>
              </a:pPr>
              <a:t>‹#›</a:t>
            </a:fld>
            <a:r>
              <a:rPr lang="en-US"/>
              <a:t>1/22</a:t>
            </a:r>
          </a:p>
        </p:txBody>
      </p:sp>
    </p:spTree>
    <p:extLst>
      <p:ext uri="{BB962C8B-B14F-4D97-AF65-F5344CB8AC3E}">
        <p14:creationId xmlns:p14="http://schemas.microsoft.com/office/powerpoint/2010/main" val="53378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477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977DAFC6-B405-4EE6-8489-89028EB7BDFD}" type="slidenum">
              <a:rPr lang="en-US"/>
              <a:pPr>
                <a:defRPr/>
              </a:pPr>
              <a:t>‹#›</a:t>
            </a:fld>
            <a:r>
              <a:rPr lang="en-US"/>
              <a:t>1/22</a:t>
            </a:r>
          </a:p>
        </p:txBody>
      </p:sp>
    </p:spTree>
    <p:extLst>
      <p:ext uri="{BB962C8B-B14F-4D97-AF65-F5344CB8AC3E}">
        <p14:creationId xmlns:p14="http://schemas.microsoft.com/office/powerpoint/2010/main" val="73584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2"/>
            <a:ext cx="8229600" cy="503239"/>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066800"/>
            <a:ext cx="40386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066800"/>
            <a:ext cx="4038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62400"/>
            <a:ext cx="40386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sldNum" sz="quarter" idx="10"/>
          </p:nvPr>
        </p:nvSpPr>
        <p:spPr>
          <a:ln/>
        </p:spPr>
        <p:txBody>
          <a:bodyPr/>
          <a:lstStyle>
            <a:lvl1pPr>
              <a:defRPr/>
            </a:lvl1pPr>
          </a:lstStyle>
          <a:p>
            <a:pPr>
              <a:defRPr/>
            </a:pPr>
            <a:fld id="{D20CD459-D0B6-44AE-9F07-74B010330154}" type="slidenum">
              <a:rPr lang="en-US"/>
              <a:pPr>
                <a:defRPr/>
              </a:pPr>
              <a:t>‹#›</a:t>
            </a:fld>
            <a:r>
              <a:rPr lang="en-US"/>
              <a:t>1/22</a:t>
            </a:r>
          </a:p>
        </p:txBody>
      </p:sp>
    </p:spTree>
    <p:extLst>
      <p:ext uri="{BB962C8B-B14F-4D97-AF65-F5344CB8AC3E}">
        <p14:creationId xmlns:p14="http://schemas.microsoft.com/office/powerpoint/2010/main" val="292231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sldNum" sz="quarter" idx="10"/>
          </p:nvPr>
        </p:nvSpPr>
        <p:spPr>
          <a:ln/>
        </p:spPr>
        <p:txBody>
          <a:bodyPr/>
          <a:lstStyle>
            <a:lvl1pPr>
              <a:defRPr/>
            </a:lvl1pPr>
          </a:lstStyle>
          <a:p>
            <a:pPr>
              <a:defRPr/>
            </a:pPr>
            <a:fld id="{56B0E7DD-1E21-4E90-AD34-76BB712B39E4}" type="slidenum">
              <a:rPr lang="en-US" smtClean="0"/>
              <a:pPr>
                <a:defRPr/>
              </a:pPr>
              <a:t>‹#›</a:t>
            </a:fld>
            <a:endParaRPr lang="en-US" dirty="0"/>
          </a:p>
        </p:txBody>
      </p:sp>
    </p:spTree>
    <p:extLst>
      <p:ext uri="{BB962C8B-B14F-4D97-AF65-F5344CB8AC3E}">
        <p14:creationId xmlns:p14="http://schemas.microsoft.com/office/powerpoint/2010/main" val="78013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84AF8CE-7739-4E06-8607-A4612022DB31}" type="slidenum">
              <a:rPr lang="en-US" smtClean="0"/>
              <a:pPr>
                <a:defRPr/>
              </a:pPr>
              <a:t>‹#›</a:t>
            </a:fld>
            <a:endParaRPr lang="en-US" dirty="0"/>
          </a:p>
        </p:txBody>
      </p:sp>
    </p:spTree>
    <p:extLst>
      <p:ext uri="{BB962C8B-B14F-4D97-AF65-F5344CB8AC3E}">
        <p14:creationId xmlns:p14="http://schemas.microsoft.com/office/powerpoint/2010/main" val="401353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0668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0668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4FD511D7-4414-40F5-AD70-FB91F46BD4E4}" type="slidenum">
              <a:rPr lang="en-US" smtClean="0"/>
              <a:pPr>
                <a:defRPr/>
              </a:pPr>
              <a:t>‹#›</a:t>
            </a:fld>
            <a:endParaRPr lang="en-US" dirty="0"/>
          </a:p>
        </p:txBody>
      </p:sp>
    </p:spTree>
    <p:extLst>
      <p:ext uri="{BB962C8B-B14F-4D97-AF65-F5344CB8AC3E}">
        <p14:creationId xmlns:p14="http://schemas.microsoft.com/office/powerpoint/2010/main" val="42618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9E1EAF36-51D4-481A-BC50-66841B9B0FBF}" type="slidenum">
              <a:rPr lang="en-US" smtClean="0"/>
              <a:pPr>
                <a:defRPr/>
              </a:pPr>
              <a:t>‹#›</a:t>
            </a:fld>
            <a:endParaRPr lang="en-US" dirty="0"/>
          </a:p>
        </p:txBody>
      </p:sp>
    </p:spTree>
    <p:extLst>
      <p:ext uri="{BB962C8B-B14F-4D97-AF65-F5344CB8AC3E}">
        <p14:creationId xmlns:p14="http://schemas.microsoft.com/office/powerpoint/2010/main" val="395099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Rectangle 4"/>
          <p:cNvSpPr>
            <a:spLocks noGrp="1" noChangeArrowheads="1"/>
          </p:cNvSpPr>
          <p:nvPr>
            <p:ph type="sldNum" sz="quarter" idx="10"/>
          </p:nvPr>
        </p:nvSpPr>
        <p:spPr>
          <a:ln/>
        </p:spPr>
        <p:txBody>
          <a:bodyPr/>
          <a:lstStyle>
            <a:lvl1pPr>
              <a:defRPr/>
            </a:lvl1pPr>
          </a:lstStyle>
          <a:p>
            <a:pPr>
              <a:defRPr/>
            </a:pPr>
            <a:fld id="{50F3A6E5-DBA9-41E5-BB22-B04AE4560A6B}" type="slidenum">
              <a:rPr lang="en-US" smtClean="0"/>
              <a:pPr>
                <a:defRPr/>
              </a:pPr>
              <a:t>‹#›</a:t>
            </a:fld>
            <a:endParaRPr lang="en-US" dirty="0"/>
          </a:p>
        </p:txBody>
      </p:sp>
    </p:spTree>
    <p:extLst>
      <p:ext uri="{BB962C8B-B14F-4D97-AF65-F5344CB8AC3E}">
        <p14:creationId xmlns:p14="http://schemas.microsoft.com/office/powerpoint/2010/main" val="317260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C00000">
            <a:alpha val="1000"/>
          </a:srgbClr>
        </a:solidFill>
        <a:effectLst/>
      </p:bgPr>
    </p:bg>
    <p:spTree>
      <p:nvGrpSpPr>
        <p:cNvPr id="1" name=""/>
        <p:cNvGrpSpPr/>
        <p:nvPr/>
      </p:nvGrpSpPr>
      <p:grpSpPr>
        <a:xfrm>
          <a:off x="0" y="0"/>
          <a:ext cx="0" cy="0"/>
          <a:chOff x="0" y="0"/>
          <a:chExt cx="0" cy="0"/>
        </a:xfrm>
      </p:grpSpPr>
      <p:sp>
        <p:nvSpPr>
          <p:cNvPr id="3" name="Rectangle 4"/>
          <p:cNvSpPr>
            <a:spLocks noGrp="1" noChangeArrowheads="1"/>
          </p:cNvSpPr>
          <p:nvPr>
            <p:ph type="sldNum" sz="quarter" idx="10"/>
          </p:nvPr>
        </p:nvSpPr>
        <p:spPr>
          <a:xfrm>
            <a:off x="8229600" y="6400800"/>
            <a:ext cx="533400" cy="228600"/>
          </a:xfrm>
          <a:ln/>
        </p:spPr>
        <p:txBody>
          <a:bodyPr/>
          <a:lstStyle>
            <a:lvl1pPr>
              <a:defRPr/>
            </a:lvl1pPr>
          </a:lstStyle>
          <a:p>
            <a:pPr>
              <a:defRPr/>
            </a:pPr>
            <a:fld id="{3BBD8572-4884-4B19-AE5D-926369F9331C}" type="slidenum">
              <a:rPr lang="en-US" smtClean="0"/>
              <a:pPr>
                <a:defRPr/>
              </a:pPr>
              <a:t>‹#›</a:t>
            </a:fld>
            <a:endParaRPr lang="en-US" dirty="0"/>
          </a:p>
        </p:txBody>
      </p:sp>
      <p:sp>
        <p:nvSpPr>
          <p:cNvPr id="4" name="Title 1"/>
          <p:cNvSpPr>
            <a:spLocks noGrp="1"/>
          </p:cNvSpPr>
          <p:nvPr>
            <p:ph type="title"/>
          </p:nvPr>
        </p:nvSpPr>
        <p:spPr>
          <a:xfrm>
            <a:off x="457200" y="228602"/>
            <a:ext cx="8229600" cy="503239"/>
          </a:xfrm>
        </p:spPr>
        <p:txBody>
          <a:bodyPr/>
          <a:lstStyle/>
          <a:p>
            <a:r>
              <a:rPr lang="en-US" dirty="0"/>
              <a:t>Click to edit Master title style</a:t>
            </a:r>
            <a:endParaRPr lang="en-GB" dirty="0"/>
          </a:p>
        </p:txBody>
      </p:sp>
      <p:sp>
        <p:nvSpPr>
          <p:cNvPr id="5" name="Content Placeholder 2"/>
          <p:cNvSpPr>
            <a:spLocks noGrp="1"/>
          </p:cNvSpPr>
          <p:nvPr>
            <p:ph idx="1"/>
          </p:nvPr>
        </p:nvSpPr>
        <p:spPr>
          <a:xfrm>
            <a:off x="521292" y="1066800"/>
            <a:ext cx="8165507" cy="52399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6693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BBD8572-4884-4B19-AE5D-926369F9331C}" type="slidenum">
              <a:rPr lang="en-US" smtClean="0"/>
              <a:pPr>
                <a:defRPr/>
              </a:pPr>
              <a:t>‹#›</a:t>
            </a:fld>
            <a:endParaRPr lang="en-US" dirty="0"/>
          </a:p>
        </p:txBody>
      </p:sp>
    </p:spTree>
    <p:extLst>
      <p:ext uri="{BB962C8B-B14F-4D97-AF65-F5344CB8AC3E}">
        <p14:creationId xmlns:p14="http://schemas.microsoft.com/office/powerpoint/2010/main" val="277351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4CEDB85-8493-442A-8AAC-52998F06DEF6}" type="slidenum">
              <a:rPr lang="en-US" smtClean="0"/>
              <a:pPr>
                <a:defRPr/>
              </a:pPr>
              <a:t>‹#›</a:t>
            </a:fld>
            <a:endParaRPr lang="en-US" dirty="0"/>
          </a:p>
        </p:txBody>
      </p:sp>
    </p:spTree>
    <p:extLst>
      <p:ext uri="{BB962C8B-B14F-4D97-AF65-F5344CB8AC3E}">
        <p14:creationId xmlns:p14="http://schemas.microsoft.com/office/powerpoint/2010/main" val="150621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alpha val="10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2"/>
            <a:ext cx="8229600"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0668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pic>
        <p:nvPicPr>
          <p:cNvPr id="43" name="Picture 42">
            <a:extLst>
              <a:ext uri="{FF2B5EF4-FFF2-40B4-BE49-F238E27FC236}">
                <a16:creationId xmlns:a16="http://schemas.microsoft.com/office/drawing/2014/main" id="{C0595AAF-05F7-4BA1-8724-F5F68C94B96B}"/>
              </a:ext>
            </a:extLst>
          </p:cNvPr>
          <p:cNvPicPr>
            <a:picLocks noChangeAspect="1"/>
          </p:cNvPicPr>
          <p:nvPr userDrawn="1"/>
        </p:nvPicPr>
        <p:blipFill>
          <a:blip r:embed="rId14" cstate="screen">
            <a:alphaModFix amt="10000"/>
            <a:extLst>
              <a:ext uri="{BEBA8EAE-BF5A-486C-A8C5-ECC9F3942E4B}">
                <a14:imgProps xmlns:a14="http://schemas.microsoft.com/office/drawing/2010/main">
                  <a14:imgLayer r:embed="rId15">
                    <a14:imgEffect>
                      <a14:brightnessContrast bright="35000"/>
                    </a14:imgEffect>
                  </a14:imgLayer>
                </a14:imgProps>
              </a:ext>
              <a:ext uri="{28A0092B-C50C-407E-A947-70E740481C1C}">
                <a14:useLocalDpi xmlns:a14="http://schemas.microsoft.com/office/drawing/2010/main"/>
              </a:ext>
            </a:extLst>
          </a:blip>
          <a:stretch>
            <a:fillRect/>
          </a:stretch>
        </p:blipFill>
        <p:spPr>
          <a:xfrm>
            <a:off x="1148793" y="1124236"/>
            <a:ext cx="6502334" cy="5114640"/>
          </a:xfrm>
          <a:prstGeom prst="rect">
            <a:avLst/>
          </a:prstGeom>
          <a:ln>
            <a:noFill/>
          </a:ln>
        </p:spPr>
      </p:pic>
      <p:sp>
        <p:nvSpPr>
          <p:cNvPr id="9220" name="Rectangle 4"/>
          <p:cNvSpPr>
            <a:spLocks noGrp="1" noChangeArrowheads="1"/>
          </p:cNvSpPr>
          <p:nvPr>
            <p:ph type="sldNum" sz="quarter" idx="4"/>
          </p:nvPr>
        </p:nvSpPr>
        <p:spPr bwMode="auto">
          <a:xfrm>
            <a:off x="8610600" y="6619875"/>
            <a:ext cx="533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1">
                <a:solidFill>
                  <a:srgbClr val="008000"/>
                </a:solidFill>
                <a:latin typeface="Arial" charset="0"/>
              </a:defRPr>
            </a:lvl1pPr>
          </a:lstStyle>
          <a:p>
            <a:pPr>
              <a:defRPr/>
            </a:pPr>
            <a:fld id="{9D56F10A-A844-4534-9628-956B27507EE4}" type="slidenum">
              <a:rPr lang="en-US" smtClean="0"/>
              <a:pPr>
                <a:defRPr/>
              </a:pPr>
              <a:t>‹#›</a:t>
            </a:fld>
            <a:endParaRPr lang="en-US" dirty="0"/>
          </a:p>
        </p:txBody>
      </p:sp>
      <p:sp>
        <p:nvSpPr>
          <p:cNvPr id="1029" name="Line 5"/>
          <p:cNvSpPr>
            <a:spLocks noChangeShapeType="1"/>
          </p:cNvSpPr>
          <p:nvPr/>
        </p:nvSpPr>
        <p:spPr bwMode="auto">
          <a:xfrm>
            <a:off x="457200" y="958851"/>
            <a:ext cx="8229600" cy="0"/>
          </a:xfrm>
          <a:prstGeom prst="line">
            <a:avLst/>
          </a:prstGeom>
          <a:noFill/>
          <a:ln w="508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descr="A close up of a sign&#10;&#10;Description automatically generated">
            <a:extLst>
              <a:ext uri="{FF2B5EF4-FFF2-40B4-BE49-F238E27FC236}">
                <a16:creationId xmlns:a16="http://schemas.microsoft.com/office/drawing/2014/main" id="{447BE353-34FF-4425-BC8D-FEAA21593AA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22037" y="49873"/>
            <a:ext cx="1215126" cy="801030"/>
          </a:xfrm>
          <a:prstGeom prst="rect">
            <a:avLst/>
          </a:prstGeom>
        </p:spPr>
      </p:pic>
      <p:pic>
        <p:nvPicPr>
          <p:cNvPr id="2" name="Picture 1"/>
          <p:cNvPicPr>
            <a:picLocks noChangeAspect="1"/>
          </p:cNvPicPr>
          <p:nvPr userDrawn="1"/>
        </p:nvPicPr>
        <p:blipFill>
          <a:blip r:embed="rId17"/>
          <a:stretch>
            <a:fillRect/>
          </a:stretch>
        </p:blipFill>
        <p:spPr>
          <a:xfrm>
            <a:off x="0" y="6296311"/>
            <a:ext cx="1563429" cy="552163"/>
          </a:xfrm>
          <a:prstGeom prst="rect">
            <a:avLst/>
          </a:prstGeom>
        </p:spPr>
      </p:pic>
    </p:spTree>
  </p:cSld>
  <p:clrMap bg1="dk2" tx1="lt1" bg2="dk1" tx2="lt2" accent1="accent1" accent2="accent2" accent3="accent3" accent4="accent4" accent5="accent5" accent6="accent6" hlink="hlink" folHlink="folHlink"/>
  <p:sldLayoutIdLst>
    <p:sldLayoutId id="2147483715"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ftr="0" dt="0"/>
  <p:txStyles>
    <p:titleStyle>
      <a:lvl1pPr algn="l" rtl="0" eaLnBrk="0" fontAlgn="base" hangingPunct="0">
        <a:spcBef>
          <a:spcPct val="0"/>
        </a:spcBef>
        <a:spcAft>
          <a:spcPct val="0"/>
        </a:spcAft>
        <a:defRPr sz="3200" b="1" i="0">
          <a:solidFill>
            <a:srgbClr val="336699"/>
          </a:solidFill>
          <a:latin typeface="+mj-lt"/>
          <a:ea typeface="+mj-ea"/>
          <a:cs typeface="+mj-cs"/>
        </a:defRPr>
      </a:lvl1pPr>
      <a:lvl2pPr algn="l" rtl="0" eaLnBrk="0" fontAlgn="base" hangingPunct="0">
        <a:spcBef>
          <a:spcPct val="0"/>
        </a:spcBef>
        <a:spcAft>
          <a:spcPct val="0"/>
        </a:spcAft>
        <a:defRPr sz="3200" b="1" i="1">
          <a:solidFill>
            <a:srgbClr val="336699"/>
          </a:solidFill>
          <a:latin typeface="Times New Roman" pitchFamily="18" charset="0"/>
        </a:defRPr>
      </a:lvl2pPr>
      <a:lvl3pPr algn="l" rtl="0" eaLnBrk="0" fontAlgn="base" hangingPunct="0">
        <a:spcBef>
          <a:spcPct val="0"/>
        </a:spcBef>
        <a:spcAft>
          <a:spcPct val="0"/>
        </a:spcAft>
        <a:defRPr sz="3200" b="1" i="1">
          <a:solidFill>
            <a:srgbClr val="336699"/>
          </a:solidFill>
          <a:latin typeface="Times New Roman" pitchFamily="18" charset="0"/>
        </a:defRPr>
      </a:lvl3pPr>
      <a:lvl4pPr algn="l" rtl="0" eaLnBrk="0" fontAlgn="base" hangingPunct="0">
        <a:spcBef>
          <a:spcPct val="0"/>
        </a:spcBef>
        <a:spcAft>
          <a:spcPct val="0"/>
        </a:spcAft>
        <a:defRPr sz="3200" b="1" i="1">
          <a:solidFill>
            <a:srgbClr val="336699"/>
          </a:solidFill>
          <a:latin typeface="Times New Roman" pitchFamily="18" charset="0"/>
        </a:defRPr>
      </a:lvl4pPr>
      <a:lvl5pPr algn="l" rtl="0" eaLnBrk="0" fontAlgn="base" hangingPunct="0">
        <a:spcBef>
          <a:spcPct val="0"/>
        </a:spcBef>
        <a:spcAft>
          <a:spcPct val="0"/>
        </a:spcAft>
        <a:defRPr sz="3200" b="1" i="1">
          <a:solidFill>
            <a:srgbClr val="336699"/>
          </a:solidFill>
          <a:latin typeface="Times New Roman" pitchFamily="18" charset="0"/>
        </a:defRPr>
      </a:lvl5pPr>
      <a:lvl6pPr marL="457200" algn="l" rtl="0" fontAlgn="base">
        <a:spcBef>
          <a:spcPct val="0"/>
        </a:spcBef>
        <a:spcAft>
          <a:spcPct val="0"/>
        </a:spcAft>
        <a:defRPr sz="3200" b="1" i="1">
          <a:solidFill>
            <a:srgbClr val="336699"/>
          </a:solidFill>
          <a:latin typeface="Times New Roman" pitchFamily="18" charset="0"/>
        </a:defRPr>
      </a:lvl6pPr>
      <a:lvl7pPr marL="914400" algn="l" rtl="0" fontAlgn="base">
        <a:spcBef>
          <a:spcPct val="0"/>
        </a:spcBef>
        <a:spcAft>
          <a:spcPct val="0"/>
        </a:spcAft>
        <a:defRPr sz="3200" b="1" i="1">
          <a:solidFill>
            <a:srgbClr val="336699"/>
          </a:solidFill>
          <a:latin typeface="Times New Roman" pitchFamily="18" charset="0"/>
        </a:defRPr>
      </a:lvl7pPr>
      <a:lvl8pPr marL="1371600" algn="l" rtl="0" fontAlgn="base">
        <a:spcBef>
          <a:spcPct val="0"/>
        </a:spcBef>
        <a:spcAft>
          <a:spcPct val="0"/>
        </a:spcAft>
        <a:defRPr sz="3200" b="1" i="1">
          <a:solidFill>
            <a:srgbClr val="336699"/>
          </a:solidFill>
          <a:latin typeface="Times New Roman" pitchFamily="18" charset="0"/>
        </a:defRPr>
      </a:lvl8pPr>
      <a:lvl9pPr marL="1828800" algn="l" rtl="0" fontAlgn="base">
        <a:spcBef>
          <a:spcPct val="0"/>
        </a:spcBef>
        <a:spcAft>
          <a:spcPct val="0"/>
        </a:spcAft>
        <a:defRPr sz="3200" b="1" i="1">
          <a:solidFill>
            <a:srgbClr val="336699"/>
          </a:solidFill>
          <a:latin typeface="Times New Roman" pitchFamily="18"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lr>
          <a:srgbClr val="33CC33"/>
        </a:buClr>
        <a:buFont typeface="Arial" charset="0"/>
        <a:buChar char="–"/>
        <a:defRPr sz="2000" b="1">
          <a:solidFill>
            <a:schemeClr val="bg1"/>
          </a:solidFill>
          <a:latin typeface="+mn-lt"/>
        </a:defRPr>
      </a:lvl2pPr>
      <a:lvl3pPr marL="1143000" indent="-228600" algn="l" rtl="0" eaLnBrk="0" fontAlgn="base" hangingPunct="0">
        <a:spcBef>
          <a:spcPct val="20000"/>
        </a:spcBef>
        <a:spcAft>
          <a:spcPct val="0"/>
        </a:spcAft>
        <a:buClr>
          <a:srgbClr val="660066"/>
        </a:buClr>
        <a:buChar char="•"/>
        <a:defRPr b="1">
          <a:solidFill>
            <a:schemeClr val="bg1"/>
          </a:solidFill>
          <a:latin typeface="+mn-lt"/>
        </a:defRPr>
      </a:lvl3pPr>
      <a:lvl4pPr marL="1600200" indent="-228600" algn="l" rtl="0" eaLnBrk="0" fontAlgn="base" hangingPunct="0">
        <a:spcBef>
          <a:spcPct val="20000"/>
        </a:spcBef>
        <a:spcAft>
          <a:spcPct val="0"/>
        </a:spcAft>
        <a:buClr>
          <a:srgbClr val="996600"/>
        </a:buClr>
        <a:buFont typeface="Arial" charset="0"/>
        <a:buChar char="–"/>
        <a:defRPr sz="1600" b="1">
          <a:solidFill>
            <a:schemeClr val="bg1"/>
          </a:solidFill>
          <a:latin typeface="+mn-lt"/>
        </a:defRPr>
      </a:lvl4pPr>
      <a:lvl5pPr marL="2057400" indent="-228600" algn="l" rtl="0" eaLnBrk="0" fontAlgn="base" hangingPunct="0">
        <a:spcBef>
          <a:spcPct val="20000"/>
        </a:spcBef>
        <a:spcAft>
          <a:spcPct val="0"/>
        </a:spcAft>
        <a:buClr>
          <a:srgbClr val="009900"/>
        </a:buClr>
        <a:buFont typeface="Arial" charset="0"/>
        <a:buChar char="»"/>
        <a:defRPr sz="1600" b="1">
          <a:solidFill>
            <a:schemeClr val="bg1"/>
          </a:solidFill>
          <a:latin typeface="+mn-lt"/>
        </a:defRPr>
      </a:lvl5pPr>
      <a:lvl6pPr marL="2514600" indent="-228600" algn="l" rtl="0" fontAlgn="base">
        <a:spcBef>
          <a:spcPct val="20000"/>
        </a:spcBef>
        <a:spcAft>
          <a:spcPct val="0"/>
        </a:spcAft>
        <a:buClr>
          <a:srgbClr val="009900"/>
        </a:buClr>
        <a:buFont typeface="Arial" charset="0"/>
        <a:buChar char="»"/>
        <a:defRPr sz="1600" b="1">
          <a:solidFill>
            <a:schemeClr val="accent2"/>
          </a:solidFill>
          <a:latin typeface="+mn-lt"/>
        </a:defRPr>
      </a:lvl6pPr>
      <a:lvl7pPr marL="2971800" indent="-228600" algn="l" rtl="0" fontAlgn="base">
        <a:spcBef>
          <a:spcPct val="20000"/>
        </a:spcBef>
        <a:spcAft>
          <a:spcPct val="0"/>
        </a:spcAft>
        <a:buClr>
          <a:srgbClr val="009900"/>
        </a:buClr>
        <a:buFont typeface="Arial" charset="0"/>
        <a:buChar char="»"/>
        <a:defRPr sz="1600" b="1">
          <a:solidFill>
            <a:schemeClr val="accent2"/>
          </a:solidFill>
          <a:latin typeface="+mn-lt"/>
        </a:defRPr>
      </a:lvl7pPr>
      <a:lvl8pPr marL="3429000" indent="-228600" algn="l" rtl="0" fontAlgn="base">
        <a:spcBef>
          <a:spcPct val="20000"/>
        </a:spcBef>
        <a:spcAft>
          <a:spcPct val="0"/>
        </a:spcAft>
        <a:buClr>
          <a:srgbClr val="009900"/>
        </a:buClr>
        <a:buFont typeface="Arial" charset="0"/>
        <a:buChar char="»"/>
        <a:defRPr sz="1600" b="1">
          <a:solidFill>
            <a:schemeClr val="accent2"/>
          </a:solidFill>
          <a:latin typeface="+mn-lt"/>
        </a:defRPr>
      </a:lvl8pPr>
      <a:lvl9pPr marL="3886200" indent="-228600" algn="l" rtl="0" fontAlgn="base">
        <a:spcBef>
          <a:spcPct val="20000"/>
        </a:spcBef>
        <a:spcAft>
          <a:spcPct val="0"/>
        </a:spcAft>
        <a:buClr>
          <a:srgbClr val="009900"/>
        </a:buClr>
        <a:buFont typeface="Arial" charset="0"/>
        <a:buChar char="»"/>
        <a:defRPr sz="1600"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8000">
              <a:srgbClr val="FF0000">
                <a:alpha val="0"/>
                <a:lumMod val="0"/>
                <a:lumOff val="100000"/>
              </a:srgbClr>
            </a:gs>
            <a:gs pos="68000">
              <a:schemeClr val="accent2">
                <a:lumMod val="45000"/>
                <a:lumOff val="55000"/>
              </a:schemeClr>
            </a:gs>
            <a:gs pos="83000">
              <a:schemeClr val="accent2">
                <a:lumMod val="45000"/>
                <a:lumOff val="55000"/>
              </a:schemeClr>
            </a:gs>
            <a:gs pos="100000">
              <a:schemeClr val="accent2">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0239" y="917082"/>
            <a:ext cx="8519461" cy="5028837"/>
          </a:xfrm>
        </p:spPr>
        <p:txBody>
          <a:bodyPr/>
          <a:lstStyle/>
          <a:p>
            <a:pPr eaLnBrk="1" hangingPunct="1"/>
            <a:r>
              <a:rPr lang="en-US" sz="4000" i="0" dirty="0">
                <a:solidFill>
                  <a:schemeClr val="bg1"/>
                </a:solidFill>
              </a:rPr>
              <a:t/>
            </a:r>
            <a:br>
              <a:rPr lang="en-US" sz="4000" i="0" dirty="0">
                <a:solidFill>
                  <a:schemeClr val="bg1"/>
                </a:solidFill>
              </a:rPr>
            </a:br>
            <a:r>
              <a:rPr lang="en-US" sz="4000" i="0" dirty="0">
                <a:solidFill>
                  <a:schemeClr val="bg1"/>
                </a:solidFill>
              </a:rPr>
              <a:t/>
            </a:r>
            <a:br>
              <a:rPr lang="en-US" sz="4000" i="0" dirty="0">
                <a:solidFill>
                  <a:schemeClr val="bg1"/>
                </a:solidFill>
              </a:rPr>
            </a:br>
            <a:r>
              <a:rPr lang="en-US" sz="2800" i="0" dirty="0">
                <a:solidFill>
                  <a:schemeClr val="bg1"/>
                </a:solidFill>
              </a:rPr>
              <a:t>Tutorial 1</a:t>
            </a:r>
            <a:br>
              <a:rPr lang="en-US" sz="2800" i="0" dirty="0">
                <a:solidFill>
                  <a:schemeClr val="bg1"/>
                </a:solidFill>
              </a:rPr>
            </a:br>
            <a:r>
              <a:rPr lang="en-US" i="0" dirty="0">
                <a:solidFill>
                  <a:schemeClr val="bg1"/>
                </a:solidFill>
              </a:rPr>
              <a:t>Learning Topology Optimization Through Examples and Case Studies</a:t>
            </a:r>
            <a:br>
              <a:rPr lang="en-US" i="0" dirty="0">
                <a:solidFill>
                  <a:schemeClr val="bg1"/>
                </a:solidFill>
              </a:rPr>
            </a:br>
            <a:r>
              <a:rPr lang="en-US" i="0" dirty="0">
                <a:solidFill>
                  <a:schemeClr val="bg1"/>
                </a:solidFill>
              </a:rPr>
              <a:t/>
            </a:r>
            <a:br>
              <a:rPr lang="en-US" i="0" dirty="0">
                <a:solidFill>
                  <a:schemeClr val="bg1"/>
                </a:solidFill>
              </a:rPr>
            </a:br>
            <a:r>
              <a:rPr lang="en-US" i="0" dirty="0">
                <a:solidFill>
                  <a:schemeClr val="bg1"/>
                </a:solidFill>
              </a:rPr>
              <a:t/>
            </a:r>
            <a:br>
              <a:rPr lang="en-US" i="0" dirty="0">
                <a:solidFill>
                  <a:schemeClr val="bg1"/>
                </a:solidFill>
              </a:rPr>
            </a:br>
            <a:r>
              <a:rPr lang="en-US" sz="2800" i="0" dirty="0">
                <a:solidFill>
                  <a:schemeClr val="bg1"/>
                </a:solidFill>
              </a:rPr>
              <a:t/>
            </a:r>
            <a:br>
              <a:rPr lang="en-US" sz="2800" i="0" dirty="0">
                <a:solidFill>
                  <a:schemeClr val="bg1"/>
                </a:solidFill>
              </a:rPr>
            </a:br>
            <a:endParaRPr lang="en-US" sz="2800" i="0" dirty="0">
              <a:solidFill>
                <a:schemeClr val="bg1"/>
              </a:solidFill>
            </a:endParaRPr>
          </a:p>
        </p:txBody>
      </p:sp>
      <p:pic>
        <p:nvPicPr>
          <p:cNvPr id="4" name="Picture 3">
            <a:extLst>
              <a:ext uri="{FF2B5EF4-FFF2-40B4-BE49-F238E27FC236}">
                <a16:creationId xmlns:a16="http://schemas.microsoft.com/office/drawing/2014/main" id="{5DAE22D0-7A6A-41B0-A5EA-345B90F208E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r="54019"/>
          <a:stretch/>
        </p:blipFill>
        <p:spPr>
          <a:xfrm>
            <a:off x="2371607" y="4095750"/>
            <a:ext cx="4185274" cy="1719221"/>
          </a:xfrm>
          <a:prstGeom prst="rect">
            <a:avLst/>
          </a:prstGeom>
        </p:spPr>
      </p:pic>
      <p:pic>
        <p:nvPicPr>
          <p:cNvPr id="12" name="Picture 11">
            <a:extLst>
              <a:ext uri="{FF2B5EF4-FFF2-40B4-BE49-F238E27FC236}">
                <a16:creationId xmlns:a16="http://schemas.microsoft.com/office/drawing/2014/main" id="{7E0F9AC2-4613-4C7F-9BD7-E67D225F8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035" y="125968"/>
            <a:ext cx="3133726" cy="1055021"/>
          </a:xfrm>
          <a:prstGeom prst="rect">
            <a:avLst/>
          </a:prstGeom>
        </p:spPr>
      </p:pic>
      <p:pic>
        <p:nvPicPr>
          <p:cNvPr id="21" name="Picture 20">
            <a:extLst>
              <a:ext uri="{FF2B5EF4-FFF2-40B4-BE49-F238E27FC236}">
                <a16:creationId xmlns:a16="http://schemas.microsoft.com/office/drawing/2014/main" id="{A430D81C-01B9-41E1-919F-0E3868524BE9}"/>
              </a:ext>
            </a:extLst>
          </p:cNvPr>
          <p:cNvPicPr>
            <a:picLocks noChangeAspect="1"/>
          </p:cNvPicPr>
          <p:nvPr/>
        </p:nvPicPr>
        <p:blipFill>
          <a:blip r:embed="rId5"/>
          <a:stretch>
            <a:fillRect/>
          </a:stretch>
        </p:blipFill>
        <p:spPr>
          <a:xfrm>
            <a:off x="152400" y="175972"/>
            <a:ext cx="3467108" cy="1230993"/>
          </a:xfrm>
          <a:prstGeom prst="rect">
            <a:avLst/>
          </a:prstGeom>
        </p:spPr>
      </p:pic>
      <p:sp>
        <p:nvSpPr>
          <p:cNvPr id="22" name="TextBox 21">
            <a:extLst>
              <a:ext uri="{FF2B5EF4-FFF2-40B4-BE49-F238E27FC236}">
                <a16:creationId xmlns:a16="http://schemas.microsoft.com/office/drawing/2014/main" id="{C0B7D4E6-C5AE-4DCB-8F00-7FEB75D9FE4C}"/>
              </a:ext>
            </a:extLst>
          </p:cNvPr>
          <p:cNvSpPr txBox="1"/>
          <p:nvPr/>
        </p:nvSpPr>
        <p:spPr>
          <a:xfrm>
            <a:off x="6438900" y="6362700"/>
            <a:ext cx="3133725" cy="369332"/>
          </a:xfrm>
          <a:prstGeom prst="rect">
            <a:avLst/>
          </a:prstGeom>
          <a:noFill/>
        </p:spPr>
        <p:txBody>
          <a:bodyPr wrap="square" rtlCol="0">
            <a:spAutoFit/>
          </a:bodyPr>
          <a:lstStyle/>
          <a:p>
            <a:pPr algn="ctr"/>
            <a:r>
              <a:rPr lang="en-US" b="1" dirty="0">
                <a:solidFill>
                  <a:srgbClr val="3366FF"/>
                </a:solidFill>
              </a:rPr>
              <a:t>August 18, 2019</a:t>
            </a:r>
          </a:p>
        </p:txBody>
      </p:sp>
    </p:spTree>
    <p:extLst>
      <p:ext uri="{BB962C8B-B14F-4D97-AF65-F5344CB8AC3E}">
        <p14:creationId xmlns:p14="http://schemas.microsoft.com/office/powerpoint/2010/main" val="2503446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3"/>
          <p:cNvSpPr>
            <a:spLocks noGrp="1" noChangeArrowheads="1"/>
          </p:cNvSpPr>
          <p:nvPr>
            <p:ph type="title"/>
          </p:nvPr>
        </p:nvSpPr>
        <p:spPr/>
        <p:txBody>
          <a:bodyPr/>
          <a:lstStyle/>
          <a:p>
            <a:pPr eaLnBrk="1" hangingPunct="1"/>
            <a:r>
              <a:rPr lang="en-US" dirty="0" smtClean="0">
                <a:solidFill>
                  <a:srgbClr val="FF0000"/>
                </a:solidFill>
              </a:rPr>
              <a:t>Objective &amp; Constraints</a:t>
            </a:r>
          </a:p>
        </p:txBody>
      </p:sp>
      <p:sp>
        <p:nvSpPr>
          <p:cNvPr id="37786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6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7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8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8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89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01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01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 name="Slide Number Placeholder 2"/>
          <p:cNvSpPr>
            <a:spLocks noGrp="1"/>
          </p:cNvSpPr>
          <p:nvPr>
            <p:ph type="sldNum" sz="quarter" idx="10"/>
          </p:nvPr>
        </p:nvSpPr>
        <p:spPr>
          <a:xfrm>
            <a:off x="8158317" y="6416071"/>
            <a:ext cx="735419" cy="244549"/>
          </a:xfrm>
        </p:spPr>
        <p:txBody>
          <a:bodyPr/>
          <a:lstStyle/>
          <a:p>
            <a:pPr>
              <a:defRPr/>
            </a:pPr>
            <a:r>
              <a:rPr lang="en-US" dirty="0" smtClean="0"/>
              <a:t>13</a:t>
            </a:r>
            <a:endParaRPr lang="en-US" dirty="0"/>
          </a:p>
        </p:txBody>
      </p:sp>
      <p:sp>
        <p:nvSpPr>
          <p:cNvPr id="70" name="Rectangle 69"/>
          <p:cNvSpPr/>
          <p:nvPr/>
        </p:nvSpPr>
        <p:spPr>
          <a:xfrm>
            <a:off x="427055" y="1355663"/>
            <a:ext cx="2864887" cy="369332"/>
          </a:xfrm>
          <a:prstGeom prst="rect">
            <a:avLst/>
          </a:prstGeom>
        </p:spPr>
        <p:txBody>
          <a:bodyPr wrap="none">
            <a:spAutoFit/>
          </a:bodyPr>
          <a:lstStyle/>
          <a:p>
            <a:r>
              <a:rPr lang="en-US" b="1" i="1" kern="0" dirty="0" smtClean="0">
                <a:solidFill>
                  <a:srgbClr val="336699"/>
                </a:solidFill>
              </a:rPr>
              <a:t>Objective (choose one): </a:t>
            </a:r>
            <a:endParaRPr lang="en-US" dirty="0"/>
          </a:p>
        </p:txBody>
      </p:sp>
      <p:sp>
        <p:nvSpPr>
          <p:cNvPr id="72" name="TextBox 71"/>
          <p:cNvSpPr txBox="1"/>
          <p:nvPr/>
        </p:nvSpPr>
        <p:spPr>
          <a:xfrm>
            <a:off x="4133128" y="2021075"/>
            <a:ext cx="2032785" cy="369332"/>
          </a:xfrm>
          <a:prstGeom prst="rect">
            <a:avLst/>
          </a:prstGeom>
          <a:noFill/>
          <a:ln>
            <a:noFill/>
          </a:ln>
        </p:spPr>
        <p:txBody>
          <a:bodyPr wrap="square" rtlCol="0">
            <a:spAutoFit/>
          </a:bodyPr>
          <a:lstStyle/>
          <a:p>
            <a:pPr algn="ctr"/>
            <a:r>
              <a:rPr lang="en-US" i="1" kern="0" dirty="0" smtClean="0">
                <a:solidFill>
                  <a:schemeClr val="bg1"/>
                </a:solidFill>
                <a:latin typeface="+mj-lt"/>
              </a:rPr>
              <a:t>Stiff Design</a:t>
            </a:r>
            <a:endParaRPr lang="en-US" i="1" kern="0" dirty="0">
              <a:solidFill>
                <a:schemeClr val="bg1"/>
              </a:solidFill>
              <a:latin typeface="+mj-lt"/>
            </a:endParaRPr>
          </a:p>
        </p:txBody>
      </p:sp>
      <p:sp>
        <p:nvSpPr>
          <p:cNvPr id="73" name="TextBox 72"/>
          <p:cNvSpPr txBox="1"/>
          <p:nvPr/>
        </p:nvSpPr>
        <p:spPr>
          <a:xfrm>
            <a:off x="4218386" y="2865274"/>
            <a:ext cx="1909430" cy="369332"/>
          </a:xfrm>
          <a:prstGeom prst="rect">
            <a:avLst/>
          </a:prstGeom>
          <a:noFill/>
          <a:ln>
            <a:noFill/>
          </a:ln>
        </p:spPr>
        <p:txBody>
          <a:bodyPr wrap="square" rtlCol="0">
            <a:spAutoFit/>
          </a:bodyPr>
          <a:lstStyle/>
          <a:p>
            <a:pPr algn="ctr"/>
            <a:r>
              <a:rPr lang="en-US" i="1" kern="0" dirty="0" smtClean="0">
                <a:solidFill>
                  <a:schemeClr val="bg1"/>
                </a:solidFill>
                <a:latin typeface="+mj-lt"/>
              </a:rPr>
              <a:t>Strong Design</a:t>
            </a:r>
            <a:endParaRPr lang="en-US" i="1" kern="0" dirty="0">
              <a:solidFill>
                <a:schemeClr val="bg1"/>
              </a:solidFill>
              <a:latin typeface="+mj-lt"/>
            </a:endParaRPr>
          </a:p>
        </p:txBody>
      </p:sp>
      <p:sp>
        <p:nvSpPr>
          <p:cNvPr id="76" name="Rectangle 75"/>
          <p:cNvSpPr/>
          <p:nvPr/>
        </p:nvSpPr>
        <p:spPr>
          <a:xfrm>
            <a:off x="593135" y="2065842"/>
            <a:ext cx="2217274" cy="369332"/>
          </a:xfrm>
          <a:prstGeom prst="rect">
            <a:avLst/>
          </a:prstGeom>
        </p:spPr>
        <p:txBody>
          <a:bodyPr wrap="none">
            <a:spAutoFit/>
          </a:bodyPr>
          <a:lstStyle/>
          <a:p>
            <a:r>
              <a:rPr lang="en-US" i="1" kern="0" dirty="0" smtClean="0">
                <a:solidFill>
                  <a:schemeClr val="bg1"/>
                </a:solidFill>
                <a:latin typeface="+mj-lt"/>
              </a:rPr>
              <a:t>Minimize Compliance</a:t>
            </a:r>
            <a:endParaRPr lang="en-US" dirty="0">
              <a:solidFill>
                <a:schemeClr val="bg1"/>
              </a:solidFill>
              <a:latin typeface="+mj-lt"/>
            </a:endParaRPr>
          </a:p>
        </p:txBody>
      </p:sp>
      <p:sp>
        <p:nvSpPr>
          <p:cNvPr id="77" name="Rectangle 76"/>
          <p:cNvSpPr/>
          <p:nvPr/>
        </p:nvSpPr>
        <p:spPr>
          <a:xfrm>
            <a:off x="618275" y="2870649"/>
            <a:ext cx="1653017" cy="369332"/>
          </a:xfrm>
          <a:prstGeom prst="rect">
            <a:avLst/>
          </a:prstGeom>
        </p:spPr>
        <p:txBody>
          <a:bodyPr wrap="none">
            <a:spAutoFit/>
          </a:bodyPr>
          <a:lstStyle/>
          <a:p>
            <a:r>
              <a:rPr lang="en-US" i="1" kern="0" dirty="0" smtClean="0">
                <a:solidFill>
                  <a:schemeClr val="bg1"/>
                </a:solidFill>
                <a:latin typeface="+mj-lt"/>
              </a:rPr>
              <a:t>Minimize Stress</a:t>
            </a:r>
            <a:endParaRPr lang="en-US" dirty="0">
              <a:solidFill>
                <a:schemeClr val="bg1"/>
              </a:solidFill>
              <a:latin typeface="+mj-lt"/>
            </a:endParaRPr>
          </a:p>
        </p:txBody>
      </p:sp>
      <p:sp>
        <p:nvSpPr>
          <p:cNvPr id="83" name="Right Arrow 82"/>
          <p:cNvSpPr/>
          <p:nvPr/>
        </p:nvSpPr>
        <p:spPr>
          <a:xfrm>
            <a:off x="3514315" y="2172923"/>
            <a:ext cx="457197" cy="10728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38288" name="Picture 16"/>
          <p:cNvPicPr>
            <a:picLocks noChangeAspect="1" noChangeArrowheads="1"/>
          </p:cNvPicPr>
          <p:nvPr/>
        </p:nvPicPr>
        <p:blipFill>
          <a:blip r:embed="rId3" cstate="print"/>
          <a:srcRect/>
          <a:stretch>
            <a:fillRect/>
          </a:stretch>
        </p:blipFill>
        <p:spPr bwMode="auto">
          <a:xfrm>
            <a:off x="6592260" y="1431591"/>
            <a:ext cx="1838325" cy="1133475"/>
          </a:xfrm>
          <a:prstGeom prst="rect">
            <a:avLst/>
          </a:prstGeom>
          <a:noFill/>
          <a:ln w="9525">
            <a:noFill/>
            <a:miter lim="800000"/>
            <a:headEnd/>
            <a:tailEnd/>
          </a:ln>
        </p:spPr>
      </p:pic>
      <p:sp>
        <p:nvSpPr>
          <p:cNvPr id="89" name="Right Arrow 88"/>
          <p:cNvSpPr/>
          <p:nvPr/>
        </p:nvSpPr>
        <p:spPr>
          <a:xfrm>
            <a:off x="3514315" y="2987255"/>
            <a:ext cx="457197" cy="10728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8" name="Rectangle 47"/>
          <p:cNvSpPr/>
          <p:nvPr/>
        </p:nvSpPr>
        <p:spPr>
          <a:xfrm>
            <a:off x="477049" y="3724380"/>
            <a:ext cx="2544286" cy="369332"/>
          </a:xfrm>
          <a:prstGeom prst="rect">
            <a:avLst/>
          </a:prstGeom>
        </p:spPr>
        <p:txBody>
          <a:bodyPr wrap="none">
            <a:spAutoFit/>
          </a:bodyPr>
          <a:lstStyle/>
          <a:p>
            <a:r>
              <a:rPr lang="en-US" b="1" i="1" kern="0" dirty="0" smtClean="0">
                <a:solidFill>
                  <a:srgbClr val="336699"/>
                </a:solidFill>
              </a:rPr>
              <a:t>Multiple Constraints: </a:t>
            </a:r>
            <a:endParaRPr lang="en-US" dirty="0"/>
          </a:p>
        </p:txBody>
      </p:sp>
      <p:sp>
        <p:nvSpPr>
          <p:cNvPr id="63" name="Rectangle 62"/>
          <p:cNvSpPr/>
          <p:nvPr/>
        </p:nvSpPr>
        <p:spPr>
          <a:xfrm>
            <a:off x="663471" y="4538002"/>
            <a:ext cx="2345514" cy="369332"/>
          </a:xfrm>
          <a:prstGeom prst="rect">
            <a:avLst/>
          </a:prstGeom>
        </p:spPr>
        <p:txBody>
          <a:bodyPr wrap="none">
            <a:spAutoFit/>
          </a:bodyPr>
          <a:lstStyle/>
          <a:p>
            <a:r>
              <a:rPr lang="en-US" i="1" kern="0" dirty="0" smtClean="0">
                <a:solidFill>
                  <a:schemeClr val="bg1"/>
                </a:solidFill>
                <a:latin typeface="+mj-lt"/>
              </a:rPr>
              <a:t>Compliance Constraint</a:t>
            </a:r>
            <a:endParaRPr lang="en-US" dirty="0">
              <a:solidFill>
                <a:schemeClr val="bg1"/>
              </a:solidFill>
              <a:latin typeface="+mj-lt"/>
            </a:endParaRPr>
          </a:p>
        </p:txBody>
      </p:sp>
      <p:sp>
        <p:nvSpPr>
          <p:cNvPr id="66" name="Rectangle 65"/>
          <p:cNvSpPr/>
          <p:nvPr/>
        </p:nvSpPr>
        <p:spPr>
          <a:xfrm>
            <a:off x="733809" y="5450260"/>
            <a:ext cx="1781257" cy="369332"/>
          </a:xfrm>
          <a:prstGeom prst="rect">
            <a:avLst/>
          </a:prstGeom>
        </p:spPr>
        <p:txBody>
          <a:bodyPr wrap="none">
            <a:spAutoFit/>
          </a:bodyPr>
          <a:lstStyle/>
          <a:p>
            <a:r>
              <a:rPr lang="en-US" i="1" kern="0" dirty="0" smtClean="0">
                <a:solidFill>
                  <a:schemeClr val="bg1"/>
                </a:solidFill>
                <a:latin typeface="+mj-lt"/>
              </a:rPr>
              <a:t>Stress Constraint</a:t>
            </a:r>
            <a:endParaRPr lang="en-US" dirty="0">
              <a:solidFill>
                <a:schemeClr val="bg1"/>
              </a:solidFill>
              <a:latin typeface="+mj-lt"/>
            </a:endParaRPr>
          </a:p>
        </p:txBody>
      </p:sp>
      <p:pic>
        <p:nvPicPr>
          <p:cNvPr id="438323" name="Picture 51"/>
          <p:cNvPicPr>
            <a:picLocks noChangeAspect="1" noChangeArrowheads="1"/>
          </p:cNvPicPr>
          <p:nvPr/>
        </p:nvPicPr>
        <p:blipFill>
          <a:blip r:embed="rId4" cstate="print"/>
          <a:srcRect/>
          <a:stretch>
            <a:fillRect/>
          </a:stretch>
        </p:blipFill>
        <p:spPr bwMode="auto">
          <a:xfrm>
            <a:off x="6464020" y="2704421"/>
            <a:ext cx="1926353" cy="844820"/>
          </a:xfrm>
          <a:prstGeom prst="rect">
            <a:avLst/>
          </a:prstGeom>
          <a:noFill/>
          <a:ln w="9525">
            <a:noFill/>
            <a:miter lim="800000"/>
            <a:headEnd/>
            <a:tailEnd/>
          </a:ln>
        </p:spPr>
      </p:pic>
      <p:pic>
        <p:nvPicPr>
          <p:cNvPr id="438343" name="Picture 71"/>
          <p:cNvPicPr>
            <a:picLocks noChangeAspect="1" noChangeArrowheads="1"/>
          </p:cNvPicPr>
          <p:nvPr/>
        </p:nvPicPr>
        <p:blipFill>
          <a:blip r:embed="rId5" cstate="print"/>
          <a:srcRect/>
          <a:stretch>
            <a:fillRect/>
          </a:stretch>
        </p:blipFill>
        <p:spPr bwMode="auto">
          <a:xfrm>
            <a:off x="2944002" y="2001320"/>
            <a:ext cx="438150" cy="466725"/>
          </a:xfrm>
          <a:prstGeom prst="rect">
            <a:avLst/>
          </a:prstGeom>
          <a:noFill/>
          <a:ln w="9525">
            <a:noFill/>
            <a:miter lim="800000"/>
            <a:headEnd/>
            <a:tailEnd/>
          </a:ln>
        </p:spPr>
      </p:pic>
      <p:pic>
        <p:nvPicPr>
          <p:cNvPr id="438344" name="Picture 72"/>
          <p:cNvPicPr>
            <a:picLocks noChangeAspect="1" noChangeArrowheads="1"/>
          </p:cNvPicPr>
          <p:nvPr/>
        </p:nvPicPr>
        <p:blipFill>
          <a:blip r:embed="rId6" cstate="print"/>
          <a:srcRect/>
          <a:stretch>
            <a:fillRect/>
          </a:stretch>
        </p:blipFill>
        <p:spPr bwMode="auto">
          <a:xfrm>
            <a:off x="2565822" y="2784314"/>
            <a:ext cx="466725" cy="542925"/>
          </a:xfrm>
          <a:prstGeom prst="rect">
            <a:avLst/>
          </a:prstGeom>
          <a:noFill/>
          <a:ln w="9525">
            <a:noFill/>
            <a:miter lim="800000"/>
            <a:headEnd/>
            <a:tailEnd/>
          </a:ln>
        </p:spPr>
      </p:pic>
      <p:pic>
        <p:nvPicPr>
          <p:cNvPr id="438345" name="Picture 73"/>
          <p:cNvPicPr>
            <a:picLocks noChangeAspect="1" noChangeArrowheads="1"/>
          </p:cNvPicPr>
          <p:nvPr/>
        </p:nvPicPr>
        <p:blipFill>
          <a:blip r:embed="rId7" cstate="print"/>
          <a:srcRect/>
          <a:stretch>
            <a:fillRect/>
          </a:stretch>
        </p:blipFill>
        <p:spPr bwMode="auto">
          <a:xfrm>
            <a:off x="3895823" y="4412214"/>
            <a:ext cx="1800225" cy="571500"/>
          </a:xfrm>
          <a:prstGeom prst="rect">
            <a:avLst/>
          </a:prstGeom>
          <a:noFill/>
          <a:ln w="9525">
            <a:noFill/>
            <a:miter lim="800000"/>
            <a:headEnd/>
            <a:tailEnd/>
          </a:ln>
        </p:spPr>
      </p:pic>
      <p:pic>
        <p:nvPicPr>
          <p:cNvPr id="438346" name="Picture 74"/>
          <p:cNvPicPr>
            <a:picLocks noChangeAspect="1" noChangeArrowheads="1"/>
          </p:cNvPicPr>
          <p:nvPr/>
        </p:nvPicPr>
        <p:blipFill>
          <a:blip r:embed="rId8" cstate="print"/>
          <a:srcRect/>
          <a:stretch>
            <a:fillRect/>
          </a:stretch>
        </p:blipFill>
        <p:spPr bwMode="auto">
          <a:xfrm>
            <a:off x="3948014" y="5379197"/>
            <a:ext cx="1714500" cy="447675"/>
          </a:xfrm>
          <a:prstGeom prst="rect">
            <a:avLst/>
          </a:prstGeom>
          <a:noFill/>
          <a:ln w="9525">
            <a:noFill/>
            <a:miter lim="800000"/>
            <a:headEnd/>
            <a:tailEnd/>
          </a:ln>
        </p:spPr>
      </p:pic>
    </p:spTree>
    <p:extLst>
      <p:ext uri="{BB962C8B-B14F-4D97-AF65-F5344CB8AC3E}">
        <p14:creationId xmlns:p14="http://schemas.microsoft.com/office/powerpoint/2010/main" val="239646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82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83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83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83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834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8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3" grpId="0"/>
      <p:bldP spid="76" grpId="0"/>
      <p:bldP spid="77" grpId="0"/>
      <p:bldP spid="83" grpId="0" animBg="1"/>
      <p:bldP spid="89" grpId="0" animBg="1"/>
      <p:bldP spid="48" grpId="0"/>
      <p:bldP spid="63"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sz="2400" dirty="0" smtClean="0">
                <a:solidFill>
                  <a:srgbClr val="FF0000"/>
                </a:solidFill>
              </a:rPr>
              <a:t>Numerical Experiments</a:t>
            </a:r>
          </a:p>
        </p:txBody>
      </p:sp>
      <p:sp>
        <p:nvSpPr>
          <p:cNvPr id="5" name="TextBox 4"/>
          <p:cNvSpPr txBox="1"/>
          <p:nvPr/>
        </p:nvSpPr>
        <p:spPr>
          <a:xfrm>
            <a:off x="5553531" y="1359430"/>
            <a:ext cx="2654710" cy="369332"/>
          </a:xfrm>
          <a:prstGeom prst="rect">
            <a:avLst/>
          </a:prstGeom>
          <a:noFill/>
        </p:spPr>
        <p:txBody>
          <a:bodyPr wrap="square" rtlCol="0">
            <a:spAutoFit/>
          </a:bodyPr>
          <a:lstStyle/>
          <a:p>
            <a:pPr algn="ctr"/>
            <a:r>
              <a:rPr lang="en-US" b="1" dirty="0" smtClean="0">
                <a:solidFill>
                  <a:schemeClr val="bg1"/>
                </a:solidFill>
                <a:latin typeface="+mj-lt"/>
              </a:rPr>
              <a:t>For all Experiments:</a:t>
            </a:r>
            <a:endParaRPr lang="en-US" b="1" dirty="0">
              <a:solidFill>
                <a:schemeClr val="bg1"/>
              </a:solidFill>
              <a:latin typeface="+mj-lt"/>
            </a:endParaRPr>
          </a:p>
        </p:txBody>
      </p:sp>
      <p:sp>
        <p:nvSpPr>
          <p:cNvPr id="42" name="TextBox 41"/>
          <p:cNvSpPr txBox="1"/>
          <p:nvPr/>
        </p:nvSpPr>
        <p:spPr>
          <a:xfrm>
            <a:off x="914034" y="2836594"/>
            <a:ext cx="2698956" cy="369332"/>
          </a:xfrm>
          <a:prstGeom prst="rect">
            <a:avLst/>
          </a:prstGeom>
          <a:noFill/>
        </p:spPr>
        <p:txBody>
          <a:bodyPr wrap="square" rtlCol="0">
            <a:spAutoFit/>
          </a:bodyPr>
          <a:lstStyle/>
          <a:p>
            <a:pPr algn="ctr"/>
            <a:r>
              <a:rPr lang="en-US" b="1" dirty="0" smtClean="0">
                <a:solidFill>
                  <a:schemeClr val="bg1"/>
                </a:solidFill>
                <a:latin typeface="+mj-lt"/>
              </a:rPr>
              <a:t>System Specifications:</a:t>
            </a:r>
            <a:endParaRPr lang="en-US" b="1" dirty="0">
              <a:solidFill>
                <a:schemeClr val="bg1"/>
              </a:solidFill>
              <a:latin typeface="+mj-lt"/>
            </a:endParaRPr>
          </a:p>
        </p:txBody>
      </p:sp>
      <p:sp>
        <p:nvSpPr>
          <p:cNvPr id="3" name="Slide Number Placeholder 2"/>
          <p:cNvSpPr>
            <a:spLocks noGrp="1"/>
          </p:cNvSpPr>
          <p:nvPr>
            <p:ph type="sldNum" sz="quarter" idx="10"/>
          </p:nvPr>
        </p:nvSpPr>
        <p:spPr>
          <a:xfrm>
            <a:off x="7687340" y="6400800"/>
            <a:ext cx="1075660" cy="223284"/>
          </a:xfrm>
        </p:spPr>
        <p:txBody>
          <a:bodyPr/>
          <a:lstStyle/>
          <a:p>
            <a:pPr>
              <a:defRPr/>
            </a:pPr>
            <a:fld id="{4FD511D7-4414-40F5-AD70-FB91F46BD4E4}" type="slidenum">
              <a:rPr lang="en-US" smtClean="0"/>
              <a:pPr>
                <a:defRPr/>
              </a:pPr>
              <a:t>11</a:t>
            </a:fld>
            <a:endParaRPr lang="en-US" dirty="0"/>
          </a:p>
        </p:txBody>
      </p:sp>
      <p:sp>
        <p:nvSpPr>
          <p:cNvPr id="10" name="TextBox 9"/>
          <p:cNvSpPr txBox="1"/>
          <p:nvPr/>
        </p:nvSpPr>
        <p:spPr>
          <a:xfrm>
            <a:off x="786516" y="3355472"/>
            <a:ext cx="3181890" cy="646331"/>
          </a:xfrm>
          <a:prstGeom prst="rect">
            <a:avLst/>
          </a:prstGeom>
          <a:noFill/>
        </p:spPr>
        <p:txBody>
          <a:bodyPr wrap="square" rtlCol="0">
            <a:spAutoFit/>
          </a:bodyPr>
          <a:lstStyle/>
          <a:p>
            <a:pPr algn="ctr"/>
            <a:r>
              <a:rPr lang="en-US" dirty="0" smtClean="0">
                <a:solidFill>
                  <a:schemeClr val="bg1"/>
                </a:solidFill>
                <a:latin typeface="+mj-lt"/>
              </a:rPr>
              <a:t>Processor: AMD FX(tm)-8150 Eight-Core Processor</a:t>
            </a:r>
          </a:p>
        </p:txBody>
      </p:sp>
      <p:sp>
        <p:nvSpPr>
          <p:cNvPr id="3973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819388" y="4475526"/>
            <a:ext cx="2698956" cy="369332"/>
          </a:xfrm>
          <a:prstGeom prst="rect">
            <a:avLst/>
          </a:prstGeom>
          <a:noFill/>
        </p:spPr>
        <p:txBody>
          <a:bodyPr wrap="square" rtlCol="0">
            <a:spAutoFit/>
          </a:bodyPr>
          <a:lstStyle/>
          <a:p>
            <a:pPr algn="ctr"/>
            <a:r>
              <a:rPr lang="en-US" b="1" dirty="0" smtClean="0">
                <a:solidFill>
                  <a:schemeClr val="bg1"/>
                </a:solidFill>
                <a:latin typeface="+mj-lt"/>
              </a:rPr>
              <a:t>Constraints:</a:t>
            </a:r>
            <a:endParaRPr lang="en-US" b="1" dirty="0">
              <a:solidFill>
                <a:schemeClr val="bg1"/>
              </a:solidFill>
              <a:latin typeface="+mj-lt"/>
            </a:endParaRPr>
          </a:p>
        </p:txBody>
      </p:sp>
      <p:sp>
        <p:nvSpPr>
          <p:cNvPr id="25" name="TextBox 24"/>
          <p:cNvSpPr txBox="1"/>
          <p:nvPr/>
        </p:nvSpPr>
        <p:spPr>
          <a:xfrm>
            <a:off x="6094951" y="4346718"/>
            <a:ext cx="2017836" cy="369332"/>
          </a:xfrm>
          <a:prstGeom prst="rect">
            <a:avLst/>
          </a:prstGeom>
          <a:noFill/>
        </p:spPr>
        <p:txBody>
          <a:bodyPr wrap="square" rtlCol="0">
            <a:spAutoFit/>
          </a:bodyPr>
          <a:lstStyle/>
          <a:p>
            <a:r>
              <a:rPr lang="en-US" b="1" dirty="0" smtClean="0">
                <a:solidFill>
                  <a:schemeClr val="bg1"/>
                </a:solidFill>
                <a:latin typeface="+mj-lt"/>
              </a:rPr>
              <a:t>Study effect of: </a:t>
            </a:r>
            <a:endParaRPr lang="en-US" b="1" dirty="0">
              <a:solidFill>
                <a:schemeClr val="bg1"/>
              </a:solidFill>
              <a:latin typeface="+mj-lt"/>
            </a:endParaRPr>
          </a:p>
        </p:txBody>
      </p:sp>
      <p:sp>
        <p:nvSpPr>
          <p:cNvPr id="27" name="Rectangle 26"/>
          <p:cNvSpPr/>
          <p:nvPr/>
        </p:nvSpPr>
        <p:spPr>
          <a:xfrm>
            <a:off x="724462" y="3348277"/>
            <a:ext cx="3299927" cy="7406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6642" y="1896052"/>
            <a:ext cx="1791477" cy="1953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229349" y="5022586"/>
            <a:ext cx="1749041" cy="10862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7430" name="Picture 118"/>
          <p:cNvPicPr>
            <a:picLocks noChangeAspect="1" noChangeArrowheads="1"/>
          </p:cNvPicPr>
          <p:nvPr/>
        </p:nvPicPr>
        <p:blipFill>
          <a:blip r:embed="rId3" cstate="print"/>
          <a:srcRect/>
          <a:stretch>
            <a:fillRect/>
          </a:stretch>
        </p:blipFill>
        <p:spPr bwMode="auto">
          <a:xfrm>
            <a:off x="1235043" y="5023174"/>
            <a:ext cx="1952625" cy="1047750"/>
          </a:xfrm>
          <a:prstGeom prst="rect">
            <a:avLst/>
          </a:prstGeom>
          <a:noFill/>
          <a:ln w="9525">
            <a:noFill/>
            <a:miter lim="800000"/>
            <a:headEnd/>
            <a:tailEnd/>
          </a:ln>
        </p:spPr>
      </p:pic>
      <p:sp>
        <p:nvSpPr>
          <p:cNvPr id="32" name="Rectangle 31"/>
          <p:cNvSpPr/>
          <p:nvPr/>
        </p:nvSpPr>
        <p:spPr>
          <a:xfrm>
            <a:off x="1146110" y="5012675"/>
            <a:ext cx="2127380" cy="10823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7431" name="Picture 119"/>
          <p:cNvPicPr>
            <a:picLocks noChangeAspect="1" noChangeArrowheads="1"/>
          </p:cNvPicPr>
          <p:nvPr/>
        </p:nvPicPr>
        <p:blipFill>
          <a:blip r:embed="rId4" cstate="print"/>
          <a:srcRect/>
          <a:stretch>
            <a:fillRect/>
          </a:stretch>
        </p:blipFill>
        <p:spPr bwMode="auto">
          <a:xfrm>
            <a:off x="5968577" y="1921426"/>
            <a:ext cx="1666875" cy="1895475"/>
          </a:xfrm>
          <a:prstGeom prst="rect">
            <a:avLst/>
          </a:prstGeom>
          <a:noFill/>
          <a:ln w="9525">
            <a:noFill/>
            <a:miter lim="800000"/>
            <a:headEnd/>
            <a:tailEnd/>
          </a:ln>
        </p:spPr>
      </p:pic>
      <p:pic>
        <p:nvPicPr>
          <p:cNvPr id="397432" name="Picture 120"/>
          <p:cNvPicPr>
            <a:picLocks noChangeAspect="1" noChangeArrowheads="1"/>
          </p:cNvPicPr>
          <p:nvPr/>
        </p:nvPicPr>
        <p:blipFill>
          <a:blip r:embed="rId5" cstate="print"/>
          <a:srcRect/>
          <a:stretch>
            <a:fillRect/>
          </a:stretch>
        </p:blipFill>
        <p:spPr bwMode="auto">
          <a:xfrm>
            <a:off x="6395551" y="5127949"/>
            <a:ext cx="1428750" cy="838200"/>
          </a:xfrm>
          <a:prstGeom prst="rect">
            <a:avLst/>
          </a:prstGeom>
          <a:noFill/>
          <a:ln w="9525">
            <a:noFill/>
            <a:miter lim="800000"/>
            <a:headEnd/>
            <a:tailEnd/>
          </a:ln>
        </p:spPr>
      </p:pic>
      <p:sp>
        <p:nvSpPr>
          <p:cNvPr id="20" name="TextBox 19"/>
          <p:cNvSpPr txBox="1"/>
          <p:nvPr/>
        </p:nvSpPr>
        <p:spPr>
          <a:xfrm>
            <a:off x="778219" y="1373881"/>
            <a:ext cx="3209469" cy="369332"/>
          </a:xfrm>
          <a:prstGeom prst="rect">
            <a:avLst/>
          </a:prstGeom>
          <a:noFill/>
        </p:spPr>
        <p:txBody>
          <a:bodyPr wrap="square" rtlCol="0">
            <a:spAutoFit/>
          </a:bodyPr>
          <a:lstStyle/>
          <a:p>
            <a:pPr algn="ctr"/>
            <a:r>
              <a:rPr lang="en-US" b="1" dirty="0" smtClean="0">
                <a:solidFill>
                  <a:schemeClr val="bg1"/>
                </a:solidFill>
                <a:latin typeface="+mj-lt"/>
              </a:rPr>
              <a:t>Programming environment:</a:t>
            </a:r>
            <a:endParaRPr lang="en-US" b="1" dirty="0">
              <a:solidFill>
                <a:schemeClr val="bg1"/>
              </a:solidFill>
              <a:latin typeface="+mj-lt"/>
            </a:endParaRPr>
          </a:p>
        </p:txBody>
      </p:sp>
      <p:sp>
        <p:nvSpPr>
          <p:cNvPr id="21" name="TextBox 20"/>
          <p:cNvSpPr txBox="1"/>
          <p:nvPr/>
        </p:nvSpPr>
        <p:spPr>
          <a:xfrm>
            <a:off x="1510262" y="1998862"/>
            <a:ext cx="1610652" cy="369332"/>
          </a:xfrm>
          <a:prstGeom prst="rect">
            <a:avLst/>
          </a:prstGeom>
          <a:noFill/>
        </p:spPr>
        <p:txBody>
          <a:bodyPr wrap="square" rtlCol="0">
            <a:spAutoFit/>
          </a:bodyPr>
          <a:lstStyle/>
          <a:p>
            <a:r>
              <a:rPr lang="en-US" dirty="0" smtClean="0">
                <a:solidFill>
                  <a:schemeClr val="bg1"/>
                </a:solidFill>
                <a:latin typeface="+mj-lt"/>
              </a:rPr>
              <a:t>MATLAB: 2D</a:t>
            </a:r>
            <a:endParaRPr lang="en-US" dirty="0">
              <a:solidFill>
                <a:schemeClr val="bg1"/>
              </a:solidFill>
              <a:latin typeface="+mj-lt"/>
            </a:endParaRPr>
          </a:p>
        </p:txBody>
      </p:sp>
      <p:sp>
        <p:nvSpPr>
          <p:cNvPr id="22" name="Rectangle 30"/>
          <p:cNvSpPr/>
          <p:nvPr/>
        </p:nvSpPr>
        <p:spPr>
          <a:xfrm>
            <a:off x="1339931" y="1920028"/>
            <a:ext cx="1876233" cy="5137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778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74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74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7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 grpId="0"/>
      <p:bldP spid="10" grpId="0"/>
      <p:bldP spid="17" grpId="0"/>
      <p:bldP spid="25" grpId="0"/>
      <p:bldP spid="27" grpId="0" animBg="1"/>
      <p:bldP spid="28" grpId="0" animBg="1"/>
      <p:bldP spid="29" grpId="0" animBg="1"/>
      <p:bldP spid="32" grpId="0" animBg="1"/>
      <p:bldP spid="20" grpId="0"/>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
          <p:cNvSpPr>
            <a:spLocks noGrp="1" noChangeArrowheads="1"/>
          </p:cNvSpPr>
          <p:nvPr>
            <p:ph type="title"/>
          </p:nvPr>
        </p:nvSpPr>
        <p:spPr>
          <a:xfrm>
            <a:off x="457200" y="228600"/>
            <a:ext cx="8229600" cy="503238"/>
          </a:xfrm>
        </p:spPr>
        <p:txBody>
          <a:bodyPr/>
          <a:lstStyle/>
          <a:p>
            <a:r>
              <a:rPr lang="en-US" sz="2800" dirty="0" smtClean="0">
                <a:solidFill>
                  <a:srgbClr val="FF0000"/>
                </a:solidFill>
              </a:rPr>
              <a:t>Bi-clamped beam with center load</a:t>
            </a:r>
          </a:p>
        </p:txBody>
      </p:sp>
      <p:sp>
        <p:nvSpPr>
          <p:cNvPr id="392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2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Slide Number Placeholder 2"/>
          <p:cNvSpPr>
            <a:spLocks noGrp="1"/>
          </p:cNvSpPr>
          <p:nvPr>
            <p:ph type="sldNum" sz="quarter" idx="10"/>
          </p:nvPr>
        </p:nvSpPr>
        <p:spPr>
          <a:xfrm>
            <a:off x="7814930" y="6400800"/>
            <a:ext cx="948070" cy="202019"/>
          </a:xfrm>
        </p:spPr>
        <p:txBody>
          <a:bodyPr/>
          <a:lstStyle/>
          <a:p>
            <a:pPr>
              <a:defRPr/>
            </a:pPr>
            <a:r>
              <a:rPr lang="en-US" dirty="0" smtClean="0"/>
              <a:t>15</a:t>
            </a:r>
            <a:endParaRPr lang="en-US" dirty="0"/>
          </a:p>
        </p:txBody>
      </p:sp>
      <p:sp>
        <p:nvSpPr>
          <p:cNvPr id="37" name="TextBox 36"/>
          <p:cNvSpPr txBox="1"/>
          <p:nvPr/>
        </p:nvSpPr>
        <p:spPr>
          <a:xfrm>
            <a:off x="3538676" y="2522172"/>
            <a:ext cx="2032785" cy="369332"/>
          </a:xfrm>
          <a:prstGeom prst="rect">
            <a:avLst/>
          </a:prstGeom>
          <a:noFill/>
          <a:ln>
            <a:noFill/>
          </a:ln>
        </p:spPr>
        <p:txBody>
          <a:bodyPr wrap="square" rtlCol="0">
            <a:spAutoFit/>
          </a:bodyPr>
          <a:lstStyle/>
          <a:p>
            <a:pPr algn="ctr"/>
            <a:r>
              <a:rPr lang="en-US" b="1" i="1" dirty="0" smtClean="0">
                <a:solidFill>
                  <a:srgbClr val="7030A0"/>
                </a:solidFill>
                <a:latin typeface="+mj-lt"/>
              </a:rPr>
              <a:t>Stiff Design</a:t>
            </a:r>
            <a:endParaRPr lang="en-US" b="1" i="1" dirty="0">
              <a:solidFill>
                <a:srgbClr val="7030A0"/>
              </a:solidFill>
              <a:latin typeface="+mj-lt"/>
            </a:endParaRPr>
          </a:p>
        </p:txBody>
      </p:sp>
      <p:sp>
        <p:nvSpPr>
          <p:cNvPr id="38" name="TextBox 37"/>
          <p:cNvSpPr txBox="1"/>
          <p:nvPr/>
        </p:nvSpPr>
        <p:spPr>
          <a:xfrm>
            <a:off x="3587608" y="3704564"/>
            <a:ext cx="1909430" cy="369332"/>
          </a:xfrm>
          <a:prstGeom prst="rect">
            <a:avLst/>
          </a:prstGeom>
          <a:noFill/>
          <a:ln>
            <a:noFill/>
          </a:ln>
        </p:spPr>
        <p:txBody>
          <a:bodyPr wrap="square" rtlCol="0">
            <a:spAutoFit/>
          </a:bodyPr>
          <a:lstStyle/>
          <a:p>
            <a:pPr algn="ctr"/>
            <a:r>
              <a:rPr lang="en-US" b="1" i="1" dirty="0" smtClean="0">
                <a:solidFill>
                  <a:srgbClr val="C00000"/>
                </a:solidFill>
                <a:latin typeface="+mj-lt"/>
              </a:rPr>
              <a:t>Strong Design</a:t>
            </a:r>
            <a:endParaRPr lang="en-US" b="1" i="1" dirty="0">
              <a:solidFill>
                <a:srgbClr val="C00000"/>
              </a:solidFill>
              <a:latin typeface="+mj-lt"/>
            </a:endParaRPr>
          </a:p>
        </p:txBody>
      </p:sp>
      <p:sp>
        <p:nvSpPr>
          <p:cNvPr id="39" name="TextBox 38"/>
          <p:cNvSpPr txBox="1"/>
          <p:nvPr/>
        </p:nvSpPr>
        <p:spPr>
          <a:xfrm>
            <a:off x="3296093" y="4842020"/>
            <a:ext cx="2475871" cy="707886"/>
          </a:xfrm>
          <a:prstGeom prst="rect">
            <a:avLst/>
          </a:prstGeom>
          <a:noFill/>
        </p:spPr>
        <p:txBody>
          <a:bodyPr wrap="square" rtlCol="0">
            <a:spAutoFit/>
          </a:bodyPr>
          <a:lstStyle/>
          <a:p>
            <a:pPr algn="ctr"/>
            <a:r>
              <a:rPr lang="en-US" b="1" i="1" dirty="0" smtClean="0">
                <a:solidFill>
                  <a:srgbClr val="7030A0"/>
                </a:solidFill>
                <a:latin typeface="+mj-lt"/>
              </a:rPr>
              <a:t>Stiff Design</a:t>
            </a:r>
          </a:p>
          <a:p>
            <a:pPr algn="ctr"/>
            <a:endParaRPr lang="en-US" sz="1100" dirty="0" smtClean="0">
              <a:solidFill>
                <a:schemeClr val="bg1"/>
              </a:solidFill>
              <a:latin typeface="+mj-lt"/>
            </a:endParaRPr>
          </a:p>
          <a:p>
            <a:pPr algn="ctr"/>
            <a:r>
              <a:rPr lang="en-US" sz="1100" dirty="0" err="1" smtClean="0">
                <a:solidFill>
                  <a:schemeClr val="bg1"/>
                </a:solidFill>
                <a:latin typeface="+mj-lt"/>
              </a:rPr>
              <a:t>Rodrigues</a:t>
            </a:r>
            <a:r>
              <a:rPr lang="en-US" sz="1100" dirty="0" smtClean="0">
                <a:solidFill>
                  <a:schemeClr val="bg1"/>
                </a:solidFill>
                <a:latin typeface="+mj-lt"/>
              </a:rPr>
              <a:t> and </a:t>
            </a:r>
            <a:r>
              <a:rPr lang="en-US" sz="1100" dirty="0" err="1" smtClean="0">
                <a:solidFill>
                  <a:schemeClr val="bg1"/>
                </a:solidFill>
                <a:latin typeface="+mj-lt"/>
              </a:rPr>
              <a:t>Fernandes</a:t>
            </a:r>
            <a:r>
              <a:rPr lang="en-US" sz="1100" dirty="0" smtClean="0">
                <a:solidFill>
                  <a:schemeClr val="bg1"/>
                </a:solidFill>
                <a:latin typeface="+mj-lt"/>
              </a:rPr>
              <a:t>, 1995</a:t>
            </a:r>
            <a:endParaRPr lang="en-US" sz="1100" dirty="0">
              <a:solidFill>
                <a:schemeClr val="bg1"/>
              </a:solidFill>
              <a:latin typeface="+mj-lt"/>
            </a:endParaRPr>
          </a:p>
        </p:txBody>
      </p:sp>
      <p:pic>
        <p:nvPicPr>
          <p:cNvPr id="40" name="Picture 22"/>
          <p:cNvPicPr>
            <a:picLocks noChangeAspect="1" noChangeArrowheads="1"/>
          </p:cNvPicPr>
          <p:nvPr/>
        </p:nvPicPr>
        <p:blipFill>
          <a:blip r:embed="rId3" cstate="print"/>
          <a:srcRect/>
          <a:stretch>
            <a:fillRect/>
          </a:stretch>
        </p:blipFill>
        <p:spPr bwMode="auto">
          <a:xfrm>
            <a:off x="5660353" y="4806513"/>
            <a:ext cx="1402702" cy="946824"/>
          </a:xfrm>
          <a:prstGeom prst="rect">
            <a:avLst/>
          </a:prstGeom>
          <a:noFill/>
          <a:ln w="9525">
            <a:noFill/>
            <a:miter lim="800000"/>
            <a:headEnd/>
            <a:tailEnd/>
          </a:ln>
        </p:spPr>
      </p:pic>
      <p:pic>
        <p:nvPicPr>
          <p:cNvPr id="41" name="Picture 23"/>
          <p:cNvPicPr>
            <a:picLocks noChangeAspect="1" noChangeArrowheads="1"/>
          </p:cNvPicPr>
          <p:nvPr/>
        </p:nvPicPr>
        <p:blipFill>
          <a:blip r:embed="rId4" cstate="print"/>
          <a:srcRect/>
          <a:stretch>
            <a:fillRect/>
          </a:stretch>
        </p:blipFill>
        <p:spPr bwMode="auto">
          <a:xfrm>
            <a:off x="7492286" y="4767490"/>
            <a:ext cx="1396966" cy="990083"/>
          </a:xfrm>
          <a:prstGeom prst="rect">
            <a:avLst/>
          </a:prstGeom>
          <a:noFill/>
          <a:ln w="9525">
            <a:noFill/>
            <a:miter lim="800000"/>
            <a:headEnd/>
            <a:tailEnd/>
          </a:ln>
        </p:spPr>
      </p:pic>
      <p:pic>
        <p:nvPicPr>
          <p:cNvPr id="424961" name="Picture 1"/>
          <p:cNvPicPr>
            <a:picLocks noChangeAspect="1" noChangeArrowheads="1"/>
          </p:cNvPicPr>
          <p:nvPr/>
        </p:nvPicPr>
        <p:blipFill>
          <a:blip r:embed="rId5" cstate="print"/>
          <a:srcRect/>
          <a:stretch>
            <a:fillRect/>
          </a:stretch>
        </p:blipFill>
        <p:spPr bwMode="auto">
          <a:xfrm>
            <a:off x="5648878" y="2221208"/>
            <a:ext cx="1354786" cy="915396"/>
          </a:xfrm>
          <a:prstGeom prst="rect">
            <a:avLst/>
          </a:prstGeom>
          <a:noFill/>
          <a:ln w="9525">
            <a:noFill/>
            <a:miter lim="800000"/>
            <a:headEnd/>
            <a:tailEnd/>
          </a:ln>
        </p:spPr>
      </p:pic>
      <p:pic>
        <p:nvPicPr>
          <p:cNvPr id="424963" name="Picture 3"/>
          <p:cNvPicPr>
            <a:picLocks noChangeAspect="1" noChangeArrowheads="1"/>
          </p:cNvPicPr>
          <p:nvPr/>
        </p:nvPicPr>
        <p:blipFill>
          <a:blip r:embed="rId6" cstate="print"/>
          <a:srcRect/>
          <a:stretch>
            <a:fillRect/>
          </a:stretch>
        </p:blipFill>
        <p:spPr bwMode="auto">
          <a:xfrm>
            <a:off x="5643008" y="3471089"/>
            <a:ext cx="1363848" cy="942295"/>
          </a:xfrm>
          <a:prstGeom prst="rect">
            <a:avLst/>
          </a:prstGeom>
          <a:noFill/>
          <a:ln w="9525">
            <a:noFill/>
            <a:miter lim="800000"/>
            <a:headEnd/>
            <a:tailEnd/>
          </a:ln>
        </p:spPr>
      </p:pic>
      <p:pic>
        <p:nvPicPr>
          <p:cNvPr id="424964" name="Picture 4"/>
          <p:cNvPicPr>
            <a:picLocks noChangeAspect="1" noChangeArrowheads="1"/>
          </p:cNvPicPr>
          <p:nvPr/>
        </p:nvPicPr>
        <p:blipFill>
          <a:blip r:embed="rId7" cstate="print"/>
          <a:srcRect/>
          <a:stretch>
            <a:fillRect/>
          </a:stretch>
        </p:blipFill>
        <p:spPr bwMode="auto">
          <a:xfrm>
            <a:off x="7488312" y="3471086"/>
            <a:ext cx="1390504" cy="952057"/>
          </a:xfrm>
          <a:prstGeom prst="rect">
            <a:avLst/>
          </a:prstGeom>
          <a:noFill/>
          <a:ln w="9525">
            <a:noFill/>
            <a:miter lim="800000"/>
            <a:headEnd/>
            <a:tailEnd/>
          </a:ln>
        </p:spPr>
      </p:pic>
      <p:pic>
        <p:nvPicPr>
          <p:cNvPr id="42" name="Picture 41"/>
          <p:cNvPicPr/>
          <p:nvPr/>
        </p:nvPicPr>
        <p:blipFill>
          <a:blip r:embed="rId8" cstate="print"/>
          <a:srcRect/>
          <a:stretch>
            <a:fillRect/>
          </a:stretch>
        </p:blipFill>
        <p:spPr bwMode="auto">
          <a:xfrm>
            <a:off x="457200" y="2101754"/>
            <a:ext cx="3219702" cy="2350969"/>
          </a:xfrm>
          <a:prstGeom prst="rect">
            <a:avLst/>
          </a:prstGeom>
          <a:noFill/>
          <a:ln w="9525">
            <a:noFill/>
            <a:miter lim="800000"/>
            <a:headEnd/>
            <a:tailEnd/>
          </a:ln>
        </p:spPr>
      </p:pic>
      <p:sp>
        <p:nvSpPr>
          <p:cNvPr id="24" name="Rectangle 23"/>
          <p:cNvSpPr/>
          <p:nvPr/>
        </p:nvSpPr>
        <p:spPr>
          <a:xfrm>
            <a:off x="5932967" y="1360967"/>
            <a:ext cx="2615610" cy="4465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9310" name="Picture 14"/>
          <p:cNvPicPr>
            <a:picLocks noChangeAspect="1" noChangeArrowheads="1"/>
          </p:cNvPicPr>
          <p:nvPr/>
        </p:nvPicPr>
        <p:blipFill>
          <a:blip r:embed="rId9" cstate="print"/>
          <a:srcRect/>
          <a:stretch>
            <a:fillRect/>
          </a:stretch>
        </p:blipFill>
        <p:spPr bwMode="auto">
          <a:xfrm>
            <a:off x="1012275" y="4635468"/>
            <a:ext cx="1838325" cy="1095375"/>
          </a:xfrm>
          <a:prstGeom prst="rect">
            <a:avLst/>
          </a:prstGeom>
          <a:noFill/>
          <a:ln w="9525">
            <a:noFill/>
            <a:miter lim="800000"/>
            <a:headEnd/>
            <a:tailEnd/>
          </a:ln>
        </p:spPr>
      </p:pic>
      <p:pic>
        <p:nvPicPr>
          <p:cNvPr id="439311" name="Picture 15"/>
          <p:cNvPicPr>
            <a:picLocks noChangeAspect="1" noChangeArrowheads="1"/>
          </p:cNvPicPr>
          <p:nvPr/>
        </p:nvPicPr>
        <p:blipFill>
          <a:blip r:embed="rId10" cstate="print"/>
          <a:srcRect/>
          <a:stretch>
            <a:fillRect/>
          </a:stretch>
        </p:blipFill>
        <p:spPr bwMode="auto">
          <a:xfrm>
            <a:off x="5973730" y="1448188"/>
            <a:ext cx="2533650" cy="266700"/>
          </a:xfrm>
          <a:prstGeom prst="rect">
            <a:avLst/>
          </a:prstGeom>
          <a:noFill/>
          <a:ln w="9525">
            <a:noFill/>
            <a:miter lim="800000"/>
            <a:headEnd/>
            <a:tailEnd/>
          </a:ln>
        </p:spPr>
      </p:pic>
      <p:pic>
        <p:nvPicPr>
          <p:cNvPr id="433153" name="Picture 1"/>
          <p:cNvPicPr>
            <a:picLocks noChangeAspect="1" noChangeArrowheads="1"/>
          </p:cNvPicPr>
          <p:nvPr/>
        </p:nvPicPr>
        <p:blipFill>
          <a:blip r:embed="rId11" cstate="print"/>
          <a:srcRect/>
          <a:stretch>
            <a:fillRect/>
          </a:stretch>
        </p:blipFill>
        <p:spPr bwMode="auto">
          <a:xfrm>
            <a:off x="7567614" y="2210788"/>
            <a:ext cx="1195396" cy="910784"/>
          </a:xfrm>
          <a:prstGeom prst="rect">
            <a:avLst/>
          </a:prstGeom>
          <a:noFill/>
          <a:ln w="9525">
            <a:noFill/>
            <a:miter lim="800000"/>
            <a:headEnd/>
            <a:tailEnd/>
          </a:ln>
        </p:spPr>
      </p:pic>
    </p:spTree>
    <p:extLst>
      <p:ext uri="{BB962C8B-B14F-4D97-AF65-F5344CB8AC3E}">
        <p14:creationId xmlns:p14="http://schemas.microsoft.com/office/powerpoint/2010/main" val="106907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93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93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93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31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49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49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49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38"/>
                                        </p:tgtEl>
                                      </p:cBhvr>
                                    </p:animEffect>
                                    <p:set>
                                      <p:cBhvr>
                                        <p:cTn id="40" dur="1" fill="hold">
                                          <p:stCondLst>
                                            <p:cond delay="499"/>
                                          </p:stCondLst>
                                        </p:cTn>
                                        <p:tgtEl>
                                          <p:spTgt spid="38"/>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424963"/>
                                        </p:tgtEl>
                                      </p:cBhvr>
                                    </p:animEffect>
                                    <p:set>
                                      <p:cBhvr>
                                        <p:cTn id="43" dur="1" fill="hold">
                                          <p:stCondLst>
                                            <p:cond delay="499"/>
                                          </p:stCondLst>
                                        </p:cTn>
                                        <p:tgtEl>
                                          <p:spTgt spid="424963"/>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424964"/>
                                        </p:tgtEl>
                                      </p:cBhvr>
                                    </p:animEffect>
                                    <p:set>
                                      <p:cBhvr>
                                        <p:cTn id="46" dur="1" fill="hold">
                                          <p:stCondLst>
                                            <p:cond delay="499"/>
                                          </p:stCondLst>
                                        </p:cTn>
                                        <p:tgtEl>
                                          <p:spTgt spid="42496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8" grpId="1"/>
      <p:bldP spid="39" grpId="0"/>
      <p:bldP spid="24" grpId="0" animBg="1"/>
      <p:bldP spid="2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
          <p:cNvSpPr>
            <a:spLocks noGrp="1" noChangeArrowheads="1"/>
          </p:cNvSpPr>
          <p:nvPr>
            <p:ph type="title"/>
          </p:nvPr>
        </p:nvSpPr>
        <p:spPr>
          <a:xfrm>
            <a:off x="457200" y="228600"/>
            <a:ext cx="8229600" cy="503238"/>
          </a:xfrm>
        </p:spPr>
        <p:txBody>
          <a:bodyPr/>
          <a:lstStyle/>
          <a:p>
            <a:r>
              <a:rPr lang="en-US" sz="2800" dirty="0" smtClean="0">
                <a:solidFill>
                  <a:srgbClr val="FF0000"/>
                </a:solidFill>
              </a:rPr>
              <a:t>Bi-clamped beam with distributed loads</a:t>
            </a:r>
          </a:p>
        </p:txBody>
      </p:sp>
      <p:sp>
        <p:nvSpPr>
          <p:cNvPr id="392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2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Slide Number Placeholder 2"/>
          <p:cNvSpPr>
            <a:spLocks noGrp="1"/>
          </p:cNvSpPr>
          <p:nvPr>
            <p:ph type="sldNum" sz="quarter" idx="10"/>
          </p:nvPr>
        </p:nvSpPr>
        <p:spPr>
          <a:xfrm>
            <a:off x="7602279" y="6400800"/>
            <a:ext cx="1160721" cy="223284"/>
          </a:xfrm>
        </p:spPr>
        <p:txBody>
          <a:bodyPr/>
          <a:lstStyle/>
          <a:p>
            <a:pPr>
              <a:defRPr/>
            </a:pPr>
            <a:r>
              <a:rPr lang="en-US" dirty="0" smtClean="0"/>
              <a:t>16</a:t>
            </a:r>
            <a:endParaRPr lang="en-US" dirty="0"/>
          </a:p>
        </p:txBody>
      </p:sp>
      <p:sp>
        <p:nvSpPr>
          <p:cNvPr id="37" name="TextBox 36"/>
          <p:cNvSpPr txBox="1"/>
          <p:nvPr/>
        </p:nvSpPr>
        <p:spPr>
          <a:xfrm>
            <a:off x="3453612" y="2522172"/>
            <a:ext cx="2032785" cy="369332"/>
          </a:xfrm>
          <a:prstGeom prst="rect">
            <a:avLst/>
          </a:prstGeom>
          <a:noFill/>
          <a:ln>
            <a:noFill/>
          </a:ln>
        </p:spPr>
        <p:txBody>
          <a:bodyPr wrap="square" rtlCol="0">
            <a:spAutoFit/>
          </a:bodyPr>
          <a:lstStyle/>
          <a:p>
            <a:pPr algn="ctr"/>
            <a:r>
              <a:rPr lang="en-US" b="1" i="1" dirty="0" smtClean="0">
                <a:solidFill>
                  <a:srgbClr val="3366FF"/>
                </a:solidFill>
                <a:latin typeface="+mj-lt"/>
              </a:rPr>
              <a:t>Stiff Design</a:t>
            </a:r>
            <a:endParaRPr lang="en-US" b="1" i="1" dirty="0">
              <a:solidFill>
                <a:srgbClr val="3366FF"/>
              </a:solidFill>
              <a:latin typeface="+mj-lt"/>
            </a:endParaRPr>
          </a:p>
        </p:txBody>
      </p:sp>
      <p:sp>
        <p:nvSpPr>
          <p:cNvPr id="38" name="TextBox 37"/>
          <p:cNvSpPr txBox="1"/>
          <p:nvPr/>
        </p:nvSpPr>
        <p:spPr>
          <a:xfrm>
            <a:off x="3460012" y="3704564"/>
            <a:ext cx="1909430" cy="369332"/>
          </a:xfrm>
          <a:prstGeom prst="rect">
            <a:avLst/>
          </a:prstGeom>
          <a:noFill/>
          <a:ln>
            <a:noFill/>
          </a:ln>
        </p:spPr>
        <p:txBody>
          <a:bodyPr wrap="square" rtlCol="0">
            <a:spAutoFit/>
          </a:bodyPr>
          <a:lstStyle/>
          <a:p>
            <a:pPr algn="ctr"/>
            <a:r>
              <a:rPr lang="en-US" b="1" i="1" dirty="0" smtClean="0">
                <a:solidFill>
                  <a:srgbClr val="C00000"/>
                </a:solidFill>
                <a:latin typeface="+mj-lt"/>
              </a:rPr>
              <a:t>Strong Design</a:t>
            </a:r>
            <a:endParaRPr lang="en-US" b="1" i="1" dirty="0">
              <a:solidFill>
                <a:srgbClr val="C00000"/>
              </a:solidFill>
              <a:latin typeface="+mj-lt"/>
            </a:endParaRPr>
          </a:p>
        </p:txBody>
      </p:sp>
      <p:sp>
        <p:nvSpPr>
          <p:cNvPr id="39" name="TextBox 38"/>
          <p:cNvSpPr txBox="1"/>
          <p:nvPr/>
        </p:nvSpPr>
        <p:spPr>
          <a:xfrm>
            <a:off x="3157864" y="4842020"/>
            <a:ext cx="2475871" cy="707886"/>
          </a:xfrm>
          <a:prstGeom prst="rect">
            <a:avLst/>
          </a:prstGeom>
          <a:noFill/>
        </p:spPr>
        <p:txBody>
          <a:bodyPr wrap="square" rtlCol="0">
            <a:spAutoFit/>
          </a:bodyPr>
          <a:lstStyle/>
          <a:p>
            <a:pPr algn="ctr"/>
            <a:r>
              <a:rPr lang="en-US" b="1" i="1" dirty="0" smtClean="0">
                <a:solidFill>
                  <a:srgbClr val="3366FF"/>
                </a:solidFill>
                <a:latin typeface="+mj-lt"/>
              </a:rPr>
              <a:t>Stiff Design</a:t>
            </a:r>
          </a:p>
          <a:p>
            <a:pPr algn="ctr"/>
            <a:endParaRPr lang="en-US" sz="1100" b="1" dirty="0" smtClean="0">
              <a:latin typeface="+mj-lt"/>
            </a:endParaRPr>
          </a:p>
          <a:p>
            <a:pPr algn="ctr"/>
            <a:r>
              <a:rPr lang="en-US" sz="1100" b="1" dirty="0" err="1" smtClean="0">
                <a:solidFill>
                  <a:schemeClr val="bg1"/>
                </a:solidFill>
                <a:latin typeface="+mj-lt"/>
              </a:rPr>
              <a:t>Rodrigues</a:t>
            </a:r>
            <a:r>
              <a:rPr lang="en-US" sz="1100" b="1" dirty="0" smtClean="0">
                <a:solidFill>
                  <a:schemeClr val="bg1"/>
                </a:solidFill>
                <a:latin typeface="+mj-lt"/>
              </a:rPr>
              <a:t> and </a:t>
            </a:r>
            <a:r>
              <a:rPr lang="en-US" sz="1100" b="1" dirty="0" err="1" smtClean="0">
                <a:solidFill>
                  <a:schemeClr val="bg1"/>
                </a:solidFill>
                <a:latin typeface="+mj-lt"/>
              </a:rPr>
              <a:t>Fernandes</a:t>
            </a:r>
            <a:r>
              <a:rPr lang="en-US" sz="1100" b="1" dirty="0" smtClean="0">
                <a:solidFill>
                  <a:schemeClr val="bg1"/>
                </a:solidFill>
                <a:latin typeface="+mj-lt"/>
              </a:rPr>
              <a:t>, 1995</a:t>
            </a:r>
            <a:endParaRPr lang="en-US" sz="1100" b="1" dirty="0">
              <a:solidFill>
                <a:schemeClr val="bg1"/>
              </a:solidFill>
              <a:latin typeface="+mj-lt"/>
            </a:endParaRPr>
          </a:p>
        </p:txBody>
      </p:sp>
      <p:pic>
        <p:nvPicPr>
          <p:cNvPr id="24" name="Picture 4"/>
          <p:cNvPicPr>
            <a:picLocks noChangeAspect="1" noChangeArrowheads="1"/>
          </p:cNvPicPr>
          <p:nvPr/>
        </p:nvPicPr>
        <p:blipFill>
          <a:blip r:embed="rId3" cstate="print"/>
          <a:srcRect/>
          <a:stretch>
            <a:fillRect/>
          </a:stretch>
        </p:blipFill>
        <p:spPr bwMode="auto">
          <a:xfrm>
            <a:off x="465200" y="2012178"/>
            <a:ext cx="2752725" cy="2168075"/>
          </a:xfrm>
          <a:prstGeom prst="rect">
            <a:avLst/>
          </a:prstGeom>
          <a:noFill/>
          <a:ln w="9525">
            <a:noFill/>
            <a:miter lim="800000"/>
            <a:headEnd/>
            <a:tailEnd/>
          </a:ln>
        </p:spPr>
      </p:pic>
      <p:pic>
        <p:nvPicPr>
          <p:cNvPr id="26" name="Picture 22"/>
          <p:cNvPicPr>
            <a:picLocks noChangeAspect="1" noChangeArrowheads="1"/>
          </p:cNvPicPr>
          <p:nvPr/>
        </p:nvPicPr>
        <p:blipFill>
          <a:blip r:embed="rId4" cstate="print"/>
          <a:srcRect/>
          <a:stretch>
            <a:fillRect/>
          </a:stretch>
        </p:blipFill>
        <p:spPr bwMode="auto">
          <a:xfrm>
            <a:off x="5481954" y="4795570"/>
            <a:ext cx="1657604" cy="784355"/>
          </a:xfrm>
          <a:prstGeom prst="rect">
            <a:avLst/>
          </a:prstGeom>
          <a:noFill/>
          <a:ln w="9525">
            <a:noFill/>
            <a:miter lim="800000"/>
            <a:headEnd/>
            <a:tailEnd/>
          </a:ln>
        </p:spPr>
      </p:pic>
      <p:pic>
        <p:nvPicPr>
          <p:cNvPr id="27" name="Picture 23"/>
          <p:cNvPicPr>
            <a:picLocks noChangeAspect="1" noChangeArrowheads="1"/>
          </p:cNvPicPr>
          <p:nvPr/>
        </p:nvPicPr>
        <p:blipFill>
          <a:blip r:embed="rId5" cstate="print"/>
          <a:srcRect/>
          <a:stretch>
            <a:fillRect/>
          </a:stretch>
        </p:blipFill>
        <p:spPr bwMode="auto">
          <a:xfrm>
            <a:off x="7341773" y="4789475"/>
            <a:ext cx="1738429" cy="728822"/>
          </a:xfrm>
          <a:prstGeom prst="rect">
            <a:avLst/>
          </a:prstGeom>
          <a:noFill/>
          <a:ln w="9525">
            <a:noFill/>
            <a:miter lim="800000"/>
            <a:headEnd/>
            <a:tailEnd/>
          </a:ln>
        </p:spPr>
      </p:pic>
      <p:pic>
        <p:nvPicPr>
          <p:cNvPr id="429058" name="Picture 2"/>
          <p:cNvPicPr>
            <a:picLocks noChangeAspect="1" noChangeArrowheads="1"/>
          </p:cNvPicPr>
          <p:nvPr/>
        </p:nvPicPr>
        <p:blipFill>
          <a:blip r:embed="rId6" cstate="print"/>
          <a:srcRect/>
          <a:stretch>
            <a:fillRect/>
          </a:stretch>
        </p:blipFill>
        <p:spPr bwMode="auto">
          <a:xfrm>
            <a:off x="5532253" y="2125846"/>
            <a:ext cx="1562079" cy="1010757"/>
          </a:xfrm>
          <a:prstGeom prst="rect">
            <a:avLst/>
          </a:prstGeom>
          <a:noFill/>
          <a:ln w="9525">
            <a:noFill/>
            <a:miter lim="800000"/>
            <a:headEnd/>
            <a:tailEnd/>
          </a:ln>
        </p:spPr>
      </p:pic>
      <p:pic>
        <p:nvPicPr>
          <p:cNvPr id="429059" name="Picture 3"/>
          <p:cNvPicPr>
            <a:picLocks noChangeAspect="1" noChangeArrowheads="1"/>
          </p:cNvPicPr>
          <p:nvPr/>
        </p:nvPicPr>
        <p:blipFill>
          <a:blip r:embed="rId7" cstate="print"/>
          <a:srcRect/>
          <a:stretch>
            <a:fillRect/>
          </a:stretch>
        </p:blipFill>
        <p:spPr bwMode="auto">
          <a:xfrm>
            <a:off x="7311211" y="2124739"/>
            <a:ext cx="1653696" cy="979968"/>
          </a:xfrm>
          <a:prstGeom prst="rect">
            <a:avLst/>
          </a:prstGeom>
          <a:noFill/>
          <a:ln w="9525">
            <a:noFill/>
            <a:miter lim="800000"/>
            <a:headEnd/>
            <a:tailEnd/>
          </a:ln>
        </p:spPr>
      </p:pic>
      <p:pic>
        <p:nvPicPr>
          <p:cNvPr id="429060" name="Picture 4"/>
          <p:cNvPicPr>
            <a:picLocks noChangeAspect="1" noChangeArrowheads="1"/>
          </p:cNvPicPr>
          <p:nvPr/>
        </p:nvPicPr>
        <p:blipFill>
          <a:blip r:embed="rId8" cstate="print"/>
          <a:srcRect/>
          <a:stretch>
            <a:fillRect/>
          </a:stretch>
        </p:blipFill>
        <p:spPr bwMode="auto">
          <a:xfrm>
            <a:off x="5534467" y="3437312"/>
            <a:ext cx="1587151" cy="943307"/>
          </a:xfrm>
          <a:prstGeom prst="rect">
            <a:avLst/>
          </a:prstGeom>
          <a:noFill/>
          <a:ln w="9525">
            <a:noFill/>
            <a:miter lim="800000"/>
            <a:headEnd/>
            <a:tailEnd/>
          </a:ln>
        </p:spPr>
      </p:pic>
      <p:pic>
        <p:nvPicPr>
          <p:cNvPr id="429061" name="Picture 5"/>
          <p:cNvPicPr>
            <a:picLocks noChangeAspect="1" noChangeArrowheads="1"/>
          </p:cNvPicPr>
          <p:nvPr/>
        </p:nvPicPr>
        <p:blipFill>
          <a:blip r:embed="rId9" cstate="print"/>
          <a:srcRect/>
          <a:stretch>
            <a:fillRect/>
          </a:stretch>
        </p:blipFill>
        <p:spPr bwMode="auto">
          <a:xfrm>
            <a:off x="7321845" y="3417148"/>
            <a:ext cx="1588238" cy="955884"/>
          </a:xfrm>
          <a:prstGeom prst="rect">
            <a:avLst/>
          </a:prstGeom>
          <a:noFill/>
          <a:ln w="9525">
            <a:noFill/>
            <a:miter lim="800000"/>
            <a:headEnd/>
            <a:tailEnd/>
          </a:ln>
        </p:spPr>
      </p:pic>
      <p:pic>
        <p:nvPicPr>
          <p:cNvPr id="429062" name="Picture 6"/>
          <p:cNvPicPr>
            <a:picLocks noChangeAspect="1" noChangeArrowheads="1"/>
          </p:cNvPicPr>
          <p:nvPr/>
        </p:nvPicPr>
        <p:blipFill>
          <a:blip r:embed="rId10" cstate="print"/>
          <a:srcRect/>
          <a:stretch>
            <a:fillRect/>
          </a:stretch>
        </p:blipFill>
        <p:spPr bwMode="auto">
          <a:xfrm>
            <a:off x="7739395" y="5398017"/>
            <a:ext cx="895350" cy="400050"/>
          </a:xfrm>
          <a:prstGeom prst="rect">
            <a:avLst/>
          </a:prstGeom>
          <a:noFill/>
          <a:ln w="9525">
            <a:noFill/>
            <a:miter lim="800000"/>
            <a:headEnd/>
            <a:tailEnd/>
          </a:ln>
        </p:spPr>
      </p:pic>
      <p:sp>
        <p:nvSpPr>
          <p:cNvPr id="28" name="Rectangle 27"/>
          <p:cNvSpPr/>
          <p:nvPr/>
        </p:nvSpPr>
        <p:spPr>
          <a:xfrm>
            <a:off x="3636334" y="2445490"/>
            <a:ext cx="1573619" cy="17118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573" name="Picture 13"/>
          <p:cNvPicPr>
            <a:picLocks noChangeAspect="1" noChangeArrowheads="1"/>
          </p:cNvPicPr>
          <p:nvPr/>
        </p:nvPicPr>
        <p:blipFill>
          <a:blip r:embed="rId11" cstate="print"/>
          <a:srcRect/>
          <a:stretch>
            <a:fillRect/>
          </a:stretch>
        </p:blipFill>
        <p:spPr bwMode="auto">
          <a:xfrm>
            <a:off x="885631" y="4593966"/>
            <a:ext cx="1905000" cy="1047750"/>
          </a:xfrm>
          <a:prstGeom prst="rect">
            <a:avLst/>
          </a:prstGeom>
          <a:noFill/>
          <a:ln w="9525">
            <a:noFill/>
            <a:miter lim="800000"/>
            <a:headEnd/>
            <a:tailEnd/>
          </a:ln>
        </p:spPr>
      </p:pic>
      <p:pic>
        <p:nvPicPr>
          <p:cNvPr id="450574" name="Picture 14"/>
          <p:cNvPicPr>
            <a:picLocks noChangeAspect="1" noChangeArrowheads="1"/>
          </p:cNvPicPr>
          <p:nvPr/>
        </p:nvPicPr>
        <p:blipFill>
          <a:blip r:embed="rId12" cstate="print"/>
          <a:srcRect/>
          <a:stretch>
            <a:fillRect/>
          </a:stretch>
        </p:blipFill>
        <p:spPr bwMode="auto">
          <a:xfrm>
            <a:off x="5654060" y="1308521"/>
            <a:ext cx="3228975" cy="695325"/>
          </a:xfrm>
          <a:prstGeom prst="rect">
            <a:avLst/>
          </a:prstGeom>
          <a:noFill/>
          <a:ln w="9525">
            <a:noFill/>
            <a:miter lim="800000"/>
            <a:headEnd/>
            <a:tailEnd/>
          </a:ln>
        </p:spPr>
      </p:pic>
    </p:spTree>
    <p:extLst>
      <p:ext uri="{BB962C8B-B14F-4D97-AF65-F5344CB8AC3E}">
        <p14:creationId xmlns:p14="http://schemas.microsoft.com/office/powerpoint/2010/main" val="67226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05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90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90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90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90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28"/>
                                        </p:tgtEl>
                                      </p:cBhvr>
                                    </p:animEffect>
                                    <p:set>
                                      <p:cBhvr>
                                        <p:cTn id="33" dur="1" fill="hold">
                                          <p:stCondLst>
                                            <p:cond delay="499"/>
                                          </p:stCondLst>
                                        </p:cTn>
                                        <p:tgtEl>
                                          <p:spTgt spid="28"/>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429060"/>
                                        </p:tgtEl>
                                      </p:cBhvr>
                                    </p:animEffect>
                                    <p:set>
                                      <p:cBhvr>
                                        <p:cTn id="36" dur="1" fill="hold">
                                          <p:stCondLst>
                                            <p:cond delay="499"/>
                                          </p:stCondLst>
                                        </p:cTn>
                                        <p:tgtEl>
                                          <p:spTgt spid="429060"/>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429061"/>
                                        </p:tgtEl>
                                      </p:cBhvr>
                                    </p:animEffect>
                                    <p:set>
                                      <p:cBhvr>
                                        <p:cTn id="39" dur="1" fill="hold">
                                          <p:stCondLst>
                                            <p:cond delay="499"/>
                                          </p:stCondLst>
                                        </p:cTn>
                                        <p:tgtEl>
                                          <p:spTgt spid="429061"/>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8" grpId="1"/>
      <p:bldP spid="39" grpId="0"/>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
          <p:cNvSpPr>
            <a:spLocks noGrp="1" noChangeArrowheads="1"/>
          </p:cNvSpPr>
          <p:nvPr>
            <p:ph type="title"/>
          </p:nvPr>
        </p:nvSpPr>
        <p:spPr>
          <a:xfrm>
            <a:off x="457200" y="228600"/>
            <a:ext cx="8229600" cy="503238"/>
          </a:xfrm>
        </p:spPr>
        <p:txBody>
          <a:bodyPr/>
          <a:lstStyle/>
          <a:p>
            <a:r>
              <a:rPr lang="en-US" sz="2800" dirty="0" smtClean="0">
                <a:solidFill>
                  <a:srgbClr val="FF0000"/>
                </a:solidFill>
              </a:rPr>
              <a:t>Clamped</a:t>
            </a:r>
            <a:r>
              <a:rPr lang="en-US" dirty="0" smtClean="0">
                <a:solidFill>
                  <a:srgbClr val="FF0000"/>
                </a:solidFill>
              </a:rPr>
              <a:t> beam with tip load</a:t>
            </a:r>
          </a:p>
        </p:txBody>
      </p:sp>
      <p:pic>
        <p:nvPicPr>
          <p:cNvPr id="26" name="Picture 25"/>
          <p:cNvPicPr/>
          <p:nvPr/>
        </p:nvPicPr>
        <p:blipFill>
          <a:blip r:embed="rId3" cstate="print"/>
          <a:srcRect/>
          <a:stretch>
            <a:fillRect/>
          </a:stretch>
        </p:blipFill>
        <p:spPr bwMode="auto">
          <a:xfrm>
            <a:off x="423317" y="2078996"/>
            <a:ext cx="2723351" cy="1987740"/>
          </a:xfrm>
          <a:prstGeom prst="rect">
            <a:avLst/>
          </a:prstGeom>
          <a:noFill/>
          <a:ln w="9525">
            <a:noFill/>
            <a:miter lim="800000"/>
            <a:headEnd/>
            <a:tailEnd/>
          </a:ln>
        </p:spPr>
      </p:pic>
      <p:pic>
        <p:nvPicPr>
          <p:cNvPr id="407553" name="Picture 1"/>
          <p:cNvPicPr>
            <a:picLocks noChangeAspect="1" noChangeArrowheads="1"/>
          </p:cNvPicPr>
          <p:nvPr/>
        </p:nvPicPr>
        <p:blipFill>
          <a:blip r:embed="rId4" cstate="print"/>
          <a:srcRect/>
          <a:stretch>
            <a:fillRect/>
          </a:stretch>
        </p:blipFill>
        <p:spPr bwMode="auto">
          <a:xfrm>
            <a:off x="5235121" y="4850186"/>
            <a:ext cx="934811" cy="645465"/>
          </a:xfrm>
          <a:prstGeom prst="rect">
            <a:avLst/>
          </a:prstGeom>
          <a:noFill/>
          <a:ln w="9525">
            <a:noFill/>
            <a:miter lim="800000"/>
            <a:headEnd/>
            <a:tailEnd/>
          </a:ln>
        </p:spPr>
      </p:pic>
      <p:pic>
        <p:nvPicPr>
          <p:cNvPr id="407554" name="Picture 2"/>
          <p:cNvPicPr>
            <a:picLocks noChangeAspect="1" noChangeArrowheads="1"/>
          </p:cNvPicPr>
          <p:nvPr/>
        </p:nvPicPr>
        <p:blipFill>
          <a:blip r:embed="rId5" cstate="print"/>
          <a:srcRect/>
          <a:stretch>
            <a:fillRect/>
          </a:stretch>
        </p:blipFill>
        <p:spPr bwMode="auto">
          <a:xfrm>
            <a:off x="6581746" y="4827211"/>
            <a:ext cx="953277" cy="673710"/>
          </a:xfrm>
          <a:prstGeom prst="rect">
            <a:avLst/>
          </a:prstGeom>
          <a:noFill/>
          <a:ln w="9525">
            <a:noFill/>
            <a:miter lim="800000"/>
            <a:headEnd/>
            <a:tailEnd/>
          </a:ln>
        </p:spPr>
      </p:pic>
      <p:pic>
        <p:nvPicPr>
          <p:cNvPr id="407555" name="Picture 3"/>
          <p:cNvPicPr>
            <a:picLocks noChangeAspect="1" noChangeArrowheads="1"/>
          </p:cNvPicPr>
          <p:nvPr/>
        </p:nvPicPr>
        <p:blipFill>
          <a:blip r:embed="rId6" cstate="print"/>
          <a:srcRect/>
          <a:stretch>
            <a:fillRect/>
          </a:stretch>
        </p:blipFill>
        <p:spPr bwMode="auto">
          <a:xfrm>
            <a:off x="7939822" y="4804759"/>
            <a:ext cx="938795" cy="638196"/>
          </a:xfrm>
          <a:prstGeom prst="rect">
            <a:avLst/>
          </a:prstGeom>
          <a:noFill/>
          <a:ln w="9525">
            <a:noFill/>
            <a:miter lim="800000"/>
            <a:headEnd/>
            <a:tailEnd/>
          </a:ln>
        </p:spPr>
      </p:pic>
      <p:sp>
        <p:nvSpPr>
          <p:cNvPr id="32" name="Slide Number Placeholder 2"/>
          <p:cNvSpPr>
            <a:spLocks noGrp="1"/>
          </p:cNvSpPr>
          <p:nvPr>
            <p:ph type="sldNum" sz="quarter" idx="10"/>
          </p:nvPr>
        </p:nvSpPr>
        <p:spPr>
          <a:xfrm>
            <a:off x="7963786" y="6400800"/>
            <a:ext cx="799214" cy="223284"/>
          </a:xfrm>
        </p:spPr>
        <p:txBody>
          <a:bodyPr/>
          <a:lstStyle/>
          <a:p>
            <a:pPr>
              <a:defRPr/>
            </a:pPr>
            <a:r>
              <a:rPr lang="en-US" dirty="0" smtClean="0"/>
              <a:t>17</a:t>
            </a:r>
            <a:endParaRPr lang="en-US" dirty="0"/>
          </a:p>
        </p:txBody>
      </p:sp>
      <p:sp>
        <p:nvSpPr>
          <p:cNvPr id="35" name="TextBox 34"/>
          <p:cNvSpPr txBox="1"/>
          <p:nvPr/>
        </p:nvSpPr>
        <p:spPr>
          <a:xfrm>
            <a:off x="3283926" y="2522172"/>
            <a:ext cx="2032785" cy="369332"/>
          </a:xfrm>
          <a:prstGeom prst="rect">
            <a:avLst/>
          </a:prstGeom>
          <a:noFill/>
          <a:ln>
            <a:noFill/>
          </a:ln>
        </p:spPr>
        <p:txBody>
          <a:bodyPr wrap="square" rtlCol="0">
            <a:spAutoFit/>
          </a:bodyPr>
          <a:lstStyle/>
          <a:p>
            <a:pPr algn="ctr"/>
            <a:r>
              <a:rPr lang="en-US" b="1" i="1" dirty="0" smtClean="0">
                <a:solidFill>
                  <a:srgbClr val="3366FF"/>
                </a:solidFill>
                <a:latin typeface="+mj-lt"/>
              </a:rPr>
              <a:t>Stiff Design</a:t>
            </a:r>
            <a:endParaRPr lang="en-US" b="1" i="1" dirty="0">
              <a:solidFill>
                <a:srgbClr val="3366FF"/>
              </a:solidFill>
              <a:latin typeface="+mj-lt"/>
            </a:endParaRPr>
          </a:p>
        </p:txBody>
      </p:sp>
      <p:sp>
        <p:nvSpPr>
          <p:cNvPr id="36" name="TextBox 35"/>
          <p:cNvSpPr txBox="1"/>
          <p:nvPr/>
        </p:nvSpPr>
        <p:spPr>
          <a:xfrm>
            <a:off x="3290326" y="3704564"/>
            <a:ext cx="1909430" cy="369332"/>
          </a:xfrm>
          <a:prstGeom prst="rect">
            <a:avLst/>
          </a:prstGeom>
          <a:noFill/>
          <a:ln>
            <a:noFill/>
          </a:ln>
        </p:spPr>
        <p:txBody>
          <a:bodyPr wrap="square" rtlCol="0">
            <a:spAutoFit/>
          </a:bodyPr>
          <a:lstStyle/>
          <a:p>
            <a:pPr algn="ctr"/>
            <a:r>
              <a:rPr lang="en-US" b="1" i="1" dirty="0" smtClean="0">
                <a:solidFill>
                  <a:srgbClr val="C00000"/>
                </a:solidFill>
                <a:latin typeface="+mj-lt"/>
              </a:rPr>
              <a:t>Strong Design</a:t>
            </a:r>
            <a:endParaRPr lang="en-US" b="1" i="1" dirty="0">
              <a:solidFill>
                <a:srgbClr val="C00000"/>
              </a:solidFill>
              <a:latin typeface="+mj-lt"/>
            </a:endParaRPr>
          </a:p>
        </p:txBody>
      </p:sp>
      <p:sp>
        <p:nvSpPr>
          <p:cNvPr id="37" name="TextBox 36"/>
          <p:cNvSpPr txBox="1"/>
          <p:nvPr/>
        </p:nvSpPr>
        <p:spPr>
          <a:xfrm>
            <a:off x="2988178" y="4842020"/>
            <a:ext cx="2475871" cy="707886"/>
          </a:xfrm>
          <a:prstGeom prst="rect">
            <a:avLst/>
          </a:prstGeom>
          <a:noFill/>
        </p:spPr>
        <p:txBody>
          <a:bodyPr wrap="square" rtlCol="0">
            <a:spAutoFit/>
          </a:bodyPr>
          <a:lstStyle/>
          <a:p>
            <a:pPr algn="ctr"/>
            <a:r>
              <a:rPr lang="en-US" b="1" i="1" dirty="0" smtClean="0">
                <a:solidFill>
                  <a:srgbClr val="3366FF"/>
                </a:solidFill>
                <a:latin typeface="+mj-lt"/>
              </a:rPr>
              <a:t>Stiff Design</a:t>
            </a:r>
          </a:p>
          <a:p>
            <a:pPr algn="ctr"/>
            <a:endParaRPr lang="en-US" sz="1100" b="1" dirty="0" smtClean="0">
              <a:latin typeface="+mj-lt"/>
            </a:endParaRPr>
          </a:p>
          <a:p>
            <a:pPr algn="ctr"/>
            <a:r>
              <a:rPr lang="en-US" sz="1100" dirty="0" smtClean="0">
                <a:solidFill>
                  <a:schemeClr val="bg1"/>
                </a:solidFill>
                <a:latin typeface="+mj-lt"/>
              </a:rPr>
              <a:t>Xia and Wang, 2008</a:t>
            </a:r>
            <a:endParaRPr lang="en-US" sz="1100" dirty="0">
              <a:solidFill>
                <a:schemeClr val="bg1"/>
              </a:solidFill>
              <a:latin typeface="+mj-lt"/>
            </a:endParaRPr>
          </a:p>
        </p:txBody>
      </p:sp>
      <p:pic>
        <p:nvPicPr>
          <p:cNvPr id="423937" name="Picture 1"/>
          <p:cNvPicPr>
            <a:picLocks noChangeAspect="1" noChangeArrowheads="1"/>
          </p:cNvPicPr>
          <p:nvPr/>
        </p:nvPicPr>
        <p:blipFill>
          <a:blip r:embed="rId7" cstate="print"/>
          <a:srcRect/>
          <a:stretch>
            <a:fillRect/>
          </a:stretch>
        </p:blipFill>
        <p:spPr bwMode="auto">
          <a:xfrm>
            <a:off x="4997406" y="2164722"/>
            <a:ext cx="1268612" cy="833659"/>
          </a:xfrm>
          <a:prstGeom prst="rect">
            <a:avLst/>
          </a:prstGeom>
          <a:noFill/>
          <a:ln w="9525">
            <a:noFill/>
            <a:miter lim="800000"/>
            <a:headEnd/>
            <a:tailEnd/>
          </a:ln>
        </p:spPr>
      </p:pic>
      <p:pic>
        <p:nvPicPr>
          <p:cNvPr id="423938" name="Picture 2"/>
          <p:cNvPicPr>
            <a:picLocks noChangeAspect="1" noChangeArrowheads="1"/>
          </p:cNvPicPr>
          <p:nvPr/>
        </p:nvPicPr>
        <p:blipFill>
          <a:blip r:embed="rId8" cstate="print"/>
          <a:srcRect/>
          <a:stretch>
            <a:fillRect/>
          </a:stretch>
        </p:blipFill>
        <p:spPr bwMode="auto">
          <a:xfrm>
            <a:off x="6416293" y="2165831"/>
            <a:ext cx="1219511" cy="832551"/>
          </a:xfrm>
          <a:prstGeom prst="rect">
            <a:avLst/>
          </a:prstGeom>
          <a:noFill/>
          <a:ln w="9525">
            <a:noFill/>
            <a:miter lim="800000"/>
            <a:headEnd/>
            <a:tailEnd/>
          </a:ln>
        </p:spPr>
      </p:pic>
      <p:pic>
        <p:nvPicPr>
          <p:cNvPr id="423939" name="Picture 3"/>
          <p:cNvPicPr>
            <a:picLocks noChangeAspect="1" noChangeArrowheads="1"/>
          </p:cNvPicPr>
          <p:nvPr/>
        </p:nvPicPr>
        <p:blipFill>
          <a:blip r:embed="rId9" cstate="print"/>
          <a:srcRect/>
          <a:stretch>
            <a:fillRect/>
          </a:stretch>
        </p:blipFill>
        <p:spPr bwMode="auto">
          <a:xfrm>
            <a:off x="7753783" y="2196621"/>
            <a:ext cx="1084925" cy="791128"/>
          </a:xfrm>
          <a:prstGeom prst="rect">
            <a:avLst/>
          </a:prstGeom>
          <a:noFill/>
          <a:ln w="9525">
            <a:noFill/>
            <a:miter lim="800000"/>
            <a:headEnd/>
            <a:tailEnd/>
          </a:ln>
        </p:spPr>
      </p:pic>
      <p:pic>
        <p:nvPicPr>
          <p:cNvPr id="423940" name="Picture 4"/>
          <p:cNvPicPr>
            <a:picLocks noChangeAspect="1" noChangeArrowheads="1"/>
          </p:cNvPicPr>
          <p:nvPr/>
        </p:nvPicPr>
        <p:blipFill>
          <a:blip r:embed="rId10" cstate="print"/>
          <a:srcRect/>
          <a:stretch>
            <a:fillRect/>
          </a:stretch>
        </p:blipFill>
        <p:spPr bwMode="auto">
          <a:xfrm>
            <a:off x="5090883" y="3532666"/>
            <a:ext cx="1129821" cy="805417"/>
          </a:xfrm>
          <a:prstGeom prst="rect">
            <a:avLst/>
          </a:prstGeom>
          <a:noFill/>
          <a:ln w="9525">
            <a:noFill/>
            <a:miter lim="800000"/>
            <a:headEnd/>
            <a:tailEnd/>
          </a:ln>
        </p:spPr>
      </p:pic>
      <p:pic>
        <p:nvPicPr>
          <p:cNvPr id="423942" name="Picture 6"/>
          <p:cNvPicPr>
            <a:picLocks noChangeAspect="1" noChangeArrowheads="1"/>
          </p:cNvPicPr>
          <p:nvPr/>
        </p:nvPicPr>
        <p:blipFill>
          <a:blip r:embed="rId11" cstate="print"/>
          <a:srcRect/>
          <a:stretch>
            <a:fillRect/>
          </a:stretch>
        </p:blipFill>
        <p:spPr bwMode="auto">
          <a:xfrm>
            <a:off x="7693313" y="3581068"/>
            <a:ext cx="1195942" cy="823620"/>
          </a:xfrm>
          <a:prstGeom prst="rect">
            <a:avLst/>
          </a:prstGeom>
          <a:noFill/>
          <a:ln w="9525">
            <a:noFill/>
            <a:miter lim="800000"/>
            <a:headEnd/>
            <a:tailEnd/>
          </a:ln>
        </p:spPr>
      </p:pic>
      <p:pic>
        <p:nvPicPr>
          <p:cNvPr id="423943" name="Picture 7"/>
          <p:cNvPicPr>
            <a:picLocks noChangeAspect="1" noChangeArrowheads="1"/>
          </p:cNvPicPr>
          <p:nvPr/>
        </p:nvPicPr>
        <p:blipFill>
          <a:blip r:embed="rId12" cstate="print"/>
          <a:srcRect/>
          <a:stretch>
            <a:fillRect/>
          </a:stretch>
        </p:blipFill>
        <p:spPr bwMode="auto">
          <a:xfrm>
            <a:off x="6410429" y="3564564"/>
            <a:ext cx="1136985" cy="794785"/>
          </a:xfrm>
          <a:prstGeom prst="rect">
            <a:avLst/>
          </a:prstGeom>
          <a:noFill/>
          <a:ln w="9525">
            <a:noFill/>
            <a:miter lim="800000"/>
            <a:headEnd/>
            <a:tailEnd/>
          </a:ln>
        </p:spPr>
      </p:pic>
      <p:sp>
        <p:nvSpPr>
          <p:cNvPr id="29" name="Rectangle 28"/>
          <p:cNvSpPr/>
          <p:nvPr/>
        </p:nvSpPr>
        <p:spPr>
          <a:xfrm>
            <a:off x="3456016" y="2445490"/>
            <a:ext cx="1573620" cy="17118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8525" name="Picture 13"/>
          <p:cNvPicPr>
            <a:picLocks noChangeAspect="1" noChangeArrowheads="1"/>
          </p:cNvPicPr>
          <p:nvPr/>
        </p:nvPicPr>
        <p:blipFill>
          <a:blip r:embed="rId13" cstate="print"/>
          <a:srcRect/>
          <a:stretch>
            <a:fillRect/>
          </a:stretch>
        </p:blipFill>
        <p:spPr bwMode="auto">
          <a:xfrm>
            <a:off x="762792" y="4155621"/>
            <a:ext cx="1885950" cy="1028700"/>
          </a:xfrm>
          <a:prstGeom prst="rect">
            <a:avLst/>
          </a:prstGeom>
          <a:noFill/>
          <a:ln w="9525">
            <a:noFill/>
            <a:miter lim="800000"/>
            <a:headEnd/>
            <a:tailEnd/>
          </a:ln>
        </p:spPr>
      </p:pic>
      <p:pic>
        <p:nvPicPr>
          <p:cNvPr id="448526" name="Picture 14"/>
          <p:cNvPicPr>
            <a:picLocks noChangeAspect="1" noChangeArrowheads="1"/>
          </p:cNvPicPr>
          <p:nvPr/>
        </p:nvPicPr>
        <p:blipFill>
          <a:blip r:embed="rId14" cstate="print"/>
          <a:srcRect/>
          <a:stretch>
            <a:fillRect/>
          </a:stretch>
        </p:blipFill>
        <p:spPr bwMode="auto">
          <a:xfrm>
            <a:off x="5304371" y="1382097"/>
            <a:ext cx="3495675" cy="342900"/>
          </a:xfrm>
          <a:prstGeom prst="rect">
            <a:avLst/>
          </a:prstGeom>
          <a:noFill/>
          <a:ln w="9525">
            <a:noFill/>
            <a:miter lim="800000"/>
            <a:headEnd/>
            <a:tailEnd/>
          </a:ln>
        </p:spPr>
      </p:pic>
      <p:sp>
        <p:nvSpPr>
          <p:cNvPr id="31" name="Rectangle 30"/>
          <p:cNvSpPr/>
          <p:nvPr/>
        </p:nvSpPr>
        <p:spPr>
          <a:xfrm>
            <a:off x="5316712" y="1318437"/>
            <a:ext cx="3466215" cy="4465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7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85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39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39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39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39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39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39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85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31"/>
                                        </p:tgtEl>
                                      </p:cBhvr>
                                    </p:animEffect>
                                    <p:set>
                                      <p:cBhvr>
                                        <p:cTn id="42" dur="1" fill="hold">
                                          <p:stCondLst>
                                            <p:cond delay="499"/>
                                          </p:stCondLst>
                                        </p:cTn>
                                        <p:tgtEl>
                                          <p:spTgt spid="31"/>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423940"/>
                                        </p:tgtEl>
                                      </p:cBhvr>
                                    </p:animEffect>
                                    <p:set>
                                      <p:cBhvr>
                                        <p:cTn id="45" dur="1" fill="hold">
                                          <p:stCondLst>
                                            <p:cond delay="499"/>
                                          </p:stCondLst>
                                        </p:cTn>
                                        <p:tgtEl>
                                          <p:spTgt spid="423940"/>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423943"/>
                                        </p:tgtEl>
                                      </p:cBhvr>
                                    </p:animEffect>
                                    <p:set>
                                      <p:cBhvr>
                                        <p:cTn id="48" dur="1" fill="hold">
                                          <p:stCondLst>
                                            <p:cond delay="499"/>
                                          </p:stCondLst>
                                        </p:cTn>
                                        <p:tgtEl>
                                          <p:spTgt spid="423943"/>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423942"/>
                                        </p:tgtEl>
                                      </p:cBhvr>
                                    </p:animEffect>
                                    <p:set>
                                      <p:cBhvr>
                                        <p:cTn id="51" dur="1" fill="hold">
                                          <p:stCondLst>
                                            <p:cond delay="499"/>
                                          </p:stCondLst>
                                        </p:cTn>
                                        <p:tgtEl>
                                          <p:spTgt spid="423942"/>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755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75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7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6" grpId="1"/>
      <p:bldP spid="37" grpId="0"/>
      <p:bldP spid="29" grpId="0" animBg="1"/>
      <p:bldP spid="29" grpId="1" animBg="1"/>
      <p:bldP spid="31" grpId="0" animBg="1"/>
      <p:bldP spid="3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28600"/>
            <a:ext cx="8229600" cy="503238"/>
          </a:xfrm>
        </p:spPr>
        <p:txBody>
          <a:bodyPr/>
          <a:lstStyle/>
          <a:p>
            <a:r>
              <a:rPr lang="en-US" dirty="0" smtClean="0">
                <a:solidFill>
                  <a:srgbClr val="FF0000"/>
                </a:solidFill>
              </a:rPr>
              <a:t>Conclusion</a:t>
            </a:r>
          </a:p>
        </p:txBody>
      </p:sp>
      <p:sp>
        <p:nvSpPr>
          <p:cNvPr id="2" name="Rectangle 1"/>
          <p:cNvSpPr/>
          <p:nvPr/>
        </p:nvSpPr>
        <p:spPr>
          <a:xfrm>
            <a:off x="1861034" y="2481637"/>
            <a:ext cx="3384645" cy="614079"/>
          </a:xfrm>
          <a:prstGeom prst="rect">
            <a:avLst/>
          </a:prstGeom>
        </p:spPr>
        <p:txBody>
          <a:bodyPr wrap="none">
            <a:spAutoFit/>
          </a:bodyPr>
          <a:lstStyle/>
          <a:p>
            <a:pPr>
              <a:lnSpc>
                <a:spcPct val="200000"/>
              </a:lnSpc>
            </a:pPr>
            <a:r>
              <a:rPr lang="en-US" sz="2000" b="1" dirty="0" smtClean="0">
                <a:solidFill>
                  <a:schemeClr val="bg1"/>
                </a:solidFill>
                <a:latin typeface="+mj-lt"/>
              </a:rPr>
              <a:t>2. </a:t>
            </a:r>
            <a:r>
              <a:rPr lang="en-US" sz="2000" b="1" dirty="0">
                <a:solidFill>
                  <a:schemeClr val="bg1"/>
                </a:solidFill>
                <a:latin typeface="+mj-lt"/>
              </a:rPr>
              <a:t>The impact of temperature</a:t>
            </a:r>
          </a:p>
        </p:txBody>
      </p:sp>
      <p:sp>
        <p:nvSpPr>
          <p:cNvPr id="4" name="Rectangle 3"/>
          <p:cNvSpPr/>
          <p:nvPr/>
        </p:nvSpPr>
        <p:spPr>
          <a:xfrm>
            <a:off x="3580283" y="4060019"/>
            <a:ext cx="1935145" cy="707886"/>
          </a:xfrm>
          <a:prstGeom prst="rect">
            <a:avLst/>
          </a:prstGeom>
        </p:spPr>
        <p:txBody>
          <a:bodyPr wrap="square">
            <a:spAutoFit/>
          </a:bodyPr>
          <a:lstStyle/>
          <a:p>
            <a:pPr algn="ctr">
              <a:lnSpc>
                <a:spcPct val="200000"/>
              </a:lnSpc>
            </a:pPr>
            <a:r>
              <a:rPr lang="en-US" sz="2000" b="1" dirty="0" smtClean="0">
                <a:solidFill>
                  <a:srgbClr val="FF0000"/>
                </a:solidFill>
              </a:rPr>
              <a:t>3. Limitations</a:t>
            </a:r>
            <a:endParaRPr lang="en-US" sz="2000" b="1" dirty="0">
              <a:solidFill>
                <a:srgbClr val="FF0000"/>
              </a:solidFill>
            </a:endParaRPr>
          </a:p>
        </p:txBody>
      </p:sp>
      <p:sp>
        <p:nvSpPr>
          <p:cNvPr id="6" name="Rectangle 5"/>
          <p:cNvSpPr/>
          <p:nvPr/>
        </p:nvSpPr>
        <p:spPr>
          <a:xfrm>
            <a:off x="617167" y="953902"/>
            <a:ext cx="3400123" cy="614079"/>
          </a:xfrm>
          <a:prstGeom prst="rect">
            <a:avLst/>
          </a:prstGeom>
        </p:spPr>
        <p:txBody>
          <a:bodyPr wrap="square">
            <a:spAutoFit/>
          </a:bodyPr>
          <a:lstStyle/>
          <a:p>
            <a:pPr>
              <a:lnSpc>
                <a:spcPct val="200000"/>
              </a:lnSpc>
            </a:pPr>
            <a:r>
              <a:rPr lang="en-US" sz="2000" b="1" dirty="0" smtClean="0">
                <a:solidFill>
                  <a:schemeClr val="bg1"/>
                </a:solidFill>
                <a:latin typeface="+mj-lt"/>
              </a:rPr>
              <a:t>1. Thermo-elastic </a:t>
            </a:r>
            <a:r>
              <a:rPr lang="en-US" sz="2000" b="1" dirty="0" err="1" smtClean="0">
                <a:solidFill>
                  <a:schemeClr val="bg1"/>
                </a:solidFill>
                <a:latin typeface="+mj-lt"/>
              </a:rPr>
              <a:t>TopOpt</a:t>
            </a:r>
            <a:endParaRPr lang="en-US" sz="2000" b="1" dirty="0" smtClean="0">
              <a:solidFill>
                <a:schemeClr val="bg1"/>
              </a:solidFill>
              <a:latin typeface="+mj-lt"/>
            </a:endParaRPr>
          </a:p>
        </p:txBody>
      </p:sp>
      <p:sp>
        <p:nvSpPr>
          <p:cNvPr id="7" name="TextBox 6"/>
          <p:cNvSpPr txBox="1"/>
          <p:nvPr/>
        </p:nvSpPr>
        <p:spPr>
          <a:xfrm>
            <a:off x="855506" y="1642759"/>
            <a:ext cx="2011055"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mj-lt"/>
              </a:rPr>
              <a:t>Not trivial</a:t>
            </a:r>
            <a:endParaRPr lang="en-US" dirty="0">
              <a:solidFill>
                <a:schemeClr val="bg1"/>
              </a:solidFill>
              <a:latin typeface="+mj-lt"/>
            </a:endParaRPr>
          </a:p>
        </p:txBody>
      </p:sp>
      <p:sp>
        <p:nvSpPr>
          <p:cNvPr id="8" name="TextBox 7"/>
          <p:cNvSpPr txBox="1"/>
          <p:nvPr/>
        </p:nvSpPr>
        <p:spPr>
          <a:xfrm>
            <a:off x="855506" y="2037791"/>
            <a:ext cx="6562003"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mj-lt"/>
              </a:rPr>
              <a:t>Not intuitive</a:t>
            </a:r>
            <a:endParaRPr lang="en-US" dirty="0">
              <a:solidFill>
                <a:schemeClr val="bg1"/>
              </a:solidFill>
              <a:latin typeface="+mj-lt"/>
            </a:endParaRPr>
          </a:p>
        </p:txBody>
      </p:sp>
      <p:sp>
        <p:nvSpPr>
          <p:cNvPr id="9" name="TextBox 8"/>
          <p:cNvSpPr txBox="1"/>
          <p:nvPr/>
        </p:nvSpPr>
        <p:spPr>
          <a:xfrm>
            <a:off x="2194885" y="3101304"/>
            <a:ext cx="510081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mj-lt"/>
              </a:rPr>
              <a:t>Significant</a:t>
            </a:r>
            <a:endParaRPr lang="en-US" dirty="0">
              <a:solidFill>
                <a:schemeClr val="bg1"/>
              </a:solidFill>
              <a:latin typeface="+mj-lt"/>
            </a:endParaRPr>
          </a:p>
        </p:txBody>
      </p:sp>
      <p:sp>
        <p:nvSpPr>
          <p:cNvPr id="11" name="TextBox 10"/>
          <p:cNvSpPr txBox="1"/>
          <p:nvPr/>
        </p:nvSpPr>
        <p:spPr>
          <a:xfrm>
            <a:off x="3923759" y="4694447"/>
            <a:ext cx="510081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Augmented Lagrangian method</a:t>
            </a:r>
            <a:endParaRPr lang="en-US" dirty="0">
              <a:solidFill>
                <a:srgbClr val="FF0000"/>
              </a:solidFill>
            </a:endParaRPr>
          </a:p>
        </p:txBody>
      </p:sp>
      <p:sp>
        <p:nvSpPr>
          <p:cNvPr id="12" name="TextBox 11"/>
          <p:cNvSpPr txBox="1"/>
          <p:nvPr/>
        </p:nvSpPr>
        <p:spPr>
          <a:xfrm>
            <a:off x="3923759" y="5164248"/>
            <a:ext cx="510081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More constraints: buckling, eigen-value</a:t>
            </a:r>
            <a:endParaRPr lang="en-US" dirty="0">
              <a:solidFill>
                <a:srgbClr val="FF0000"/>
              </a:solidFill>
            </a:endParaRPr>
          </a:p>
        </p:txBody>
      </p:sp>
      <p:sp>
        <p:nvSpPr>
          <p:cNvPr id="13" name="TextBox 12"/>
          <p:cNvSpPr txBox="1"/>
          <p:nvPr/>
        </p:nvSpPr>
        <p:spPr>
          <a:xfrm>
            <a:off x="3958901" y="5634048"/>
            <a:ext cx="510081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rPr>
              <a:t>3D, Parallelization</a:t>
            </a:r>
            <a:endParaRPr lang="en-US" dirty="0">
              <a:solidFill>
                <a:srgbClr val="FF0000"/>
              </a:solidFill>
            </a:endParaRPr>
          </a:p>
        </p:txBody>
      </p:sp>
      <p:sp>
        <p:nvSpPr>
          <p:cNvPr id="15" name="Slide Number Placeholder 2"/>
          <p:cNvSpPr>
            <a:spLocks noGrp="1"/>
          </p:cNvSpPr>
          <p:nvPr>
            <p:ph type="sldNum" sz="quarter" idx="10"/>
          </p:nvPr>
        </p:nvSpPr>
        <p:spPr>
          <a:xfrm>
            <a:off x="8016949" y="6400800"/>
            <a:ext cx="746051" cy="212651"/>
          </a:xfrm>
        </p:spPr>
        <p:txBody>
          <a:bodyPr/>
          <a:lstStyle/>
          <a:p>
            <a:pPr>
              <a:defRPr/>
            </a:pPr>
            <a:r>
              <a:rPr lang="en-US" dirty="0" smtClean="0"/>
              <a:t>18</a:t>
            </a:r>
            <a:endParaRPr lang="en-US" dirty="0"/>
          </a:p>
        </p:txBody>
      </p:sp>
      <p:sp>
        <p:nvSpPr>
          <p:cNvPr id="14" name="TextBox 13"/>
          <p:cNvSpPr txBox="1"/>
          <p:nvPr/>
        </p:nvSpPr>
        <p:spPr>
          <a:xfrm>
            <a:off x="2194885" y="3542952"/>
            <a:ext cx="510081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mj-lt"/>
              </a:rPr>
              <a:t>Negligible</a:t>
            </a:r>
            <a:endParaRPr lang="en-US" dirty="0">
              <a:solidFill>
                <a:schemeClr val="bg1"/>
              </a:solidFill>
              <a:latin typeface="+mj-lt"/>
            </a:endParaRPr>
          </a:p>
        </p:txBody>
      </p:sp>
    </p:spTree>
    <p:extLst>
      <p:ext uri="{BB962C8B-B14F-4D97-AF65-F5344CB8AC3E}">
        <p14:creationId xmlns:p14="http://schemas.microsoft.com/office/powerpoint/2010/main" val="22587520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6B0E7DD-1E21-4E90-AD34-76BB712B39E4}" type="slidenum">
              <a:rPr lang="en-US" smtClean="0"/>
              <a:pPr>
                <a:defRPr/>
              </a:pPr>
              <a:t>2</a:t>
            </a:fld>
            <a:endParaRPr lang="en-US" dirty="0"/>
          </a:p>
        </p:txBody>
      </p:sp>
      <p:sp>
        <p:nvSpPr>
          <p:cNvPr id="5" name="Rectangle 2"/>
          <p:cNvSpPr txBox="1">
            <a:spLocks noChangeArrowheads="1"/>
          </p:cNvSpPr>
          <p:nvPr/>
        </p:nvSpPr>
        <p:spPr bwMode="auto">
          <a:xfrm>
            <a:off x="0" y="2846896"/>
            <a:ext cx="9144000" cy="160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i="0">
                <a:solidFill>
                  <a:srgbClr val="336699"/>
                </a:solidFill>
                <a:latin typeface="+mj-lt"/>
                <a:ea typeface="+mj-ea"/>
                <a:cs typeface="+mj-cs"/>
              </a:defRPr>
            </a:lvl1pPr>
            <a:lvl2pPr algn="l" rtl="0" eaLnBrk="0" fontAlgn="base" hangingPunct="0">
              <a:spcBef>
                <a:spcPct val="0"/>
              </a:spcBef>
              <a:spcAft>
                <a:spcPct val="0"/>
              </a:spcAft>
              <a:defRPr sz="3200" b="1" i="1">
                <a:solidFill>
                  <a:srgbClr val="336699"/>
                </a:solidFill>
                <a:latin typeface="Times New Roman" pitchFamily="18" charset="0"/>
              </a:defRPr>
            </a:lvl2pPr>
            <a:lvl3pPr algn="l" rtl="0" eaLnBrk="0" fontAlgn="base" hangingPunct="0">
              <a:spcBef>
                <a:spcPct val="0"/>
              </a:spcBef>
              <a:spcAft>
                <a:spcPct val="0"/>
              </a:spcAft>
              <a:defRPr sz="3200" b="1" i="1">
                <a:solidFill>
                  <a:srgbClr val="336699"/>
                </a:solidFill>
                <a:latin typeface="Times New Roman" pitchFamily="18" charset="0"/>
              </a:defRPr>
            </a:lvl3pPr>
            <a:lvl4pPr algn="l" rtl="0" eaLnBrk="0" fontAlgn="base" hangingPunct="0">
              <a:spcBef>
                <a:spcPct val="0"/>
              </a:spcBef>
              <a:spcAft>
                <a:spcPct val="0"/>
              </a:spcAft>
              <a:defRPr sz="3200" b="1" i="1">
                <a:solidFill>
                  <a:srgbClr val="336699"/>
                </a:solidFill>
                <a:latin typeface="Times New Roman" pitchFamily="18" charset="0"/>
              </a:defRPr>
            </a:lvl4pPr>
            <a:lvl5pPr algn="l" rtl="0" eaLnBrk="0" fontAlgn="base" hangingPunct="0">
              <a:spcBef>
                <a:spcPct val="0"/>
              </a:spcBef>
              <a:spcAft>
                <a:spcPct val="0"/>
              </a:spcAft>
              <a:defRPr sz="3200" b="1" i="1">
                <a:solidFill>
                  <a:srgbClr val="336699"/>
                </a:solidFill>
                <a:latin typeface="Times New Roman" pitchFamily="18" charset="0"/>
              </a:defRPr>
            </a:lvl5pPr>
            <a:lvl6pPr marL="457200" algn="l" rtl="0" fontAlgn="base">
              <a:spcBef>
                <a:spcPct val="0"/>
              </a:spcBef>
              <a:spcAft>
                <a:spcPct val="0"/>
              </a:spcAft>
              <a:defRPr sz="3200" b="1" i="1">
                <a:solidFill>
                  <a:srgbClr val="336699"/>
                </a:solidFill>
                <a:latin typeface="Times New Roman" pitchFamily="18" charset="0"/>
              </a:defRPr>
            </a:lvl6pPr>
            <a:lvl7pPr marL="914400" algn="l" rtl="0" fontAlgn="base">
              <a:spcBef>
                <a:spcPct val="0"/>
              </a:spcBef>
              <a:spcAft>
                <a:spcPct val="0"/>
              </a:spcAft>
              <a:defRPr sz="3200" b="1" i="1">
                <a:solidFill>
                  <a:srgbClr val="336699"/>
                </a:solidFill>
                <a:latin typeface="Times New Roman" pitchFamily="18" charset="0"/>
              </a:defRPr>
            </a:lvl7pPr>
            <a:lvl8pPr marL="1371600" algn="l" rtl="0" fontAlgn="base">
              <a:spcBef>
                <a:spcPct val="0"/>
              </a:spcBef>
              <a:spcAft>
                <a:spcPct val="0"/>
              </a:spcAft>
              <a:defRPr sz="3200" b="1" i="1">
                <a:solidFill>
                  <a:srgbClr val="336699"/>
                </a:solidFill>
                <a:latin typeface="Times New Roman" pitchFamily="18" charset="0"/>
              </a:defRPr>
            </a:lvl8pPr>
            <a:lvl9pPr marL="1828800" algn="l" rtl="0" fontAlgn="base">
              <a:spcBef>
                <a:spcPct val="0"/>
              </a:spcBef>
              <a:spcAft>
                <a:spcPct val="0"/>
              </a:spcAft>
              <a:defRPr sz="3200" b="1" i="1">
                <a:solidFill>
                  <a:srgbClr val="336699"/>
                </a:solidFill>
                <a:latin typeface="Times New Roman" pitchFamily="18" charset="0"/>
              </a:defRPr>
            </a:lvl9pPr>
          </a:lstStyle>
          <a:p>
            <a:pPr algn="ctr" eaLnBrk="1" hangingPunct="1"/>
            <a:r>
              <a:rPr lang="en-US" sz="3600" kern="0" dirty="0" smtClean="0">
                <a:solidFill>
                  <a:schemeClr val="bg1"/>
                </a:solidFill>
              </a:rPr>
              <a:t>Thermo-elastic Topology Optimization</a:t>
            </a:r>
            <a:endParaRPr lang="en-US" sz="3600" kern="0" dirty="0">
              <a:solidFill>
                <a:schemeClr val="bg1"/>
              </a:solidFill>
            </a:endParaRPr>
          </a:p>
        </p:txBody>
      </p:sp>
    </p:spTree>
    <p:extLst>
      <p:ext uri="{BB962C8B-B14F-4D97-AF65-F5344CB8AC3E}">
        <p14:creationId xmlns:p14="http://schemas.microsoft.com/office/powerpoint/2010/main" val="315340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idx="4294967295"/>
          </p:nvPr>
        </p:nvSpPr>
        <p:spPr>
          <a:xfrm>
            <a:off x="457200" y="228600"/>
            <a:ext cx="8229600" cy="503238"/>
          </a:xfrm>
        </p:spPr>
        <p:txBody>
          <a:bodyPr/>
          <a:lstStyle/>
          <a:p>
            <a:pPr eaLnBrk="1" hangingPunct="1"/>
            <a:r>
              <a:rPr lang="en-US" sz="2800" dirty="0" smtClean="0">
                <a:solidFill>
                  <a:srgbClr val="C00000"/>
                </a:solidFill>
              </a:rPr>
              <a:t>Why Thermo-Elastic </a:t>
            </a:r>
            <a:r>
              <a:rPr lang="en-US" sz="2800" dirty="0" err="1" smtClean="0">
                <a:solidFill>
                  <a:srgbClr val="C00000"/>
                </a:solidFill>
              </a:rPr>
              <a:t>TopOpt</a:t>
            </a:r>
            <a:r>
              <a:rPr lang="en-US" sz="2800" dirty="0" smtClean="0">
                <a:solidFill>
                  <a:srgbClr val="C00000"/>
                </a:solidFill>
              </a:rPr>
              <a:t>? </a:t>
            </a:r>
          </a:p>
        </p:txBody>
      </p:sp>
      <p:pic>
        <p:nvPicPr>
          <p:cNvPr id="318465" name="Picture 1"/>
          <p:cNvPicPr>
            <a:picLocks noChangeAspect="1" noChangeArrowheads="1"/>
          </p:cNvPicPr>
          <p:nvPr/>
        </p:nvPicPr>
        <p:blipFill>
          <a:blip r:embed="rId3" cstate="print"/>
          <a:srcRect/>
          <a:stretch>
            <a:fillRect/>
          </a:stretch>
        </p:blipFill>
        <p:spPr bwMode="auto">
          <a:xfrm>
            <a:off x="457200" y="1295698"/>
            <a:ext cx="8236236" cy="1735809"/>
          </a:xfrm>
          <a:prstGeom prst="rect">
            <a:avLst/>
          </a:prstGeom>
          <a:noFill/>
          <a:ln w="9525">
            <a:noFill/>
            <a:miter lim="800000"/>
            <a:headEnd/>
            <a:tailEnd/>
          </a:ln>
        </p:spPr>
      </p:pic>
      <p:sp>
        <p:nvSpPr>
          <p:cNvPr id="2" name="Rectangle 1"/>
          <p:cNvSpPr/>
          <p:nvPr/>
        </p:nvSpPr>
        <p:spPr>
          <a:xfrm>
            <a:off x="874814" y="3595367"/>
            <a:ext cx="3397085" cy="661207"/>
          </a:xfrm>
          <a:prstGeom prst="rect">
            <a:avLst/>
          </a:prstGeom>
        </p:spPr>
        <p:txBody>
          <a:bodyPr wrap="none">
            <a:spAutoFit/>
          </a:bodyPr>
          <a:lstStyle/>
          <a:p>
            <a:pPr lvl="0" algn="ctr" eaLnBrk="0" hangingPunct="0">
              <a:lnSpc>
                <a:spcPct val="150000"/>
              </a:lnSpc>
              <a:spcBef>
                <a:spcPts val="600"/>
              </a:spcBef>
              <a:spcAft>
                <a:spcPts val="600"/>
              </a:spcAft>
              <a:defRPr/>
            </a:pPr>
            <a:r>
              <a:rPr lang="en-US" sz="2800" b="1" kern="0" dirty="0">
                <a:solidFill>
                  <a:srgbClr val="336699"/>
                </a:solidFill>
                <a:latin typeface="+mj-lt"/>
              </a:rPr>
              <a:t>1. </a:t>
            </a:r>
            <a:r>
              <a:rPr lang="en-US" sz="2800" b="1" kern="0" dirty="0" smtClean="0">
                <a:solidFill>
                  <a:srgbClr val="336699"/>
                </a:solidFill>
                <a:latin typeface="+mj-lt"/>
              </a:rPr>
              <a:t>Wide applications </a:t>
            </a:r>
            <a:endParaRPr lang="en-US" sz="2800" b="1" kern="0" dirty="0">
              <a:solidFill>
                <a:srgbClr val="336699"/>
              </a:solidFill>
              <a:latin typeface="+mj-lt"/>
            </a:endParaRPr>
          </a:p>
        </p:txBody>
      </p:sp>
      <p:sp>
        <p:nvSpPr>
          <p:cNvPr id="4" name="Rectangle 3"/>
          <p:cNvSpPr/>
          <p:nvPr/>
        </p:nvSpPr>
        <p:spPr>
          <a:xfrm>
            <a:off x="915520" y="4558285"/>
            <a:ext cx="4011436" cy="661207"/>
          </a:xfrm>
          <a:prstGeom prst="rect">
            <a:avLst/>
          </a:prstGeom>
        </p:spPr>
        <p:txBody>
          <a:bodyPr wrap="square">
            <a:spAutoFit/>
          </a:bodyPr>
          <a:lstStyle/>
          <a:p>
            <a:pPr eaLnBrk="0" hangingPunct="0">
              <a:lnSpc>
                <a:spcPct val="150000"/>
              </a:lnSpc>
              <a:spcBef>
                <a:spcPts val="600"/>
              </a:spcBef>
              <a:spcAft>
                <a:spcPts val="600"/>
              </a:spcAft>
              <a:defRPr/>
            </a:pPr>
            <a:r>
              <a:rPr lang="en-US" sz="2800" b="1" kern="0" dirty="0" smtClean="0">
                <a:solidFill>
                  <a:srgbClr val="336699"/>
                </a:solidFill>
                <a:latin typeface="+mj-lt"/>
              </a:rPr>
              <a:t>2. Non-intuitive design</a:t>
            </a:r>
            <a:endParaRPr lang="en-US" sz="2800" b="1" kern="0" dirty="0">
              <a:solidFill>
                <a:srgbClr val="336699"/>
              </a:solidFill>
              <a:latin typeface="+mj-lt"/>
            </a:endParaRPr>
          </a:p>
        </p:txBody>
      </p:sp>
      <p:sp>
        <p:nvSpPr>
          <p:cNvPr id="11" name="Rectangle 10"/>
          <p:cNvSpPr/>
          <p:nvPr/>
        </p:nvSpPr>
        <p:spPr>
          <a:xfrm>
            <a:off x="4620542" y="4139188"/>
            <a:ext cx="3452305" cy="830997"/>
          </a:xfrm>
          <a:prstGeom prst="rect">
            <a:avLst/>
          </a:prstGeom>
        </p:spPr>
        <p:txBody>
          <a:bodyPr wrap="square">
            <a:spAutoFit/>
          </a:bodyPr>
          <a:lstStyle/>
          <a:p>
            <a:pPr algn="ctr"/>
            <a:r>
              <a:rPr lang="en-US" sz="2400" b="1" kern="0" dirty="0" smtClean="0">
                <a:solidFill>
                  <a:srgbClr val="626947"/>
                </a:solidFill>
                <a:latin typeface="+mj-lt"/>
              </a:rPr>
              <a:t>More challenging than purely elastic</a:t>
            </a:r>
          </a:p>
        </p:txBody>
      </p:sp>
      <p:sp>
        <p:nvSpPr>
          <p:cNvPr id="12" name="Slide Number Placeholder 11"/>
          <p:cNvSpPr>
            <a:spLocks noGrp="1"/>
          </p:cNvSpPr>
          <p:nvPr>
            <p:ph type="sldNum" sz="quarter" idx="10"/>
          </p:nvPr>
        </p:nvSpPr>
        <p:spPr/>
        <p:txBody>
          <a:bodyPr/>
          <a:lstStyle/>
          <a:p>
            <a:pPr>
              <a:defRPr/>
            </a:pPr>
            <a:r>
              <a:rPr lang="en-US" dirty="0" smtClean="0"/>
              <a:t>2</a:t>
            </a:r>
            <a:endParaRPr lang="en-US" dirty="0"/>
          </a:p>
        </p:txBody>
      </p:sp>
    </p:spTree>
    <p:extLst>
      <p:ext uri="{BB962C8B-B14F-4D97-AF65-F5344CB8AC3E}">
        <p14:creationId xmlns:p14="http://schemas.microsoft.com/office/powerpoint/2010/main" val="260052949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18465"/>
                                        </p:tgtEl>
                                        <p:attrNameLst>
                                          <p:attrName>style.visibility</p:attrName>
                                        </p:attrNameLst>
                                      </p:cBhvr>
                                      <p:to>
                                        <p:strVal val="visible"/>
                                      </p:to>
                                    </p:set>
                                    <p:animEffect transition="in" filter="fade">
                                      <p:cBhvr>
                                        <p:cTn id="10" dur="500"/>
                                        <p:tgtEl>
                                          <p:spTgt spid="3184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higuang\Desktop\thermal1.jpg"/>
          <p:cNvPicPr>
            <a:picLocks noChangeAspect="1" noChangeArrowheads="1"/>
          </p:cNvPicPr>
          <p:nvPr/>
        </p:nvPicPr>
        <p:blipFill>
          <a:blip r:embed="rId3" cstate="print"/>
          <a:srcRect/>
          <a:stretch>
            <a:fillRect/>
          </a:stretch>
        </p:blipFill>
        <p:spPr bwMode="auto">
          <a:xfrm>
            <a:off x="6082142" y="1277510"/>
            <a:ext cx="2871358" cy="1540728"/>
          </a:xfrm>
          <a:prstGeom prst="rect">
            <a:avLst/>
          </a:prstGeom>
          <a:noFill/>
        </p:spPr>
      </p:pic>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Right Brace 24"/>
          <p:cNvSpPr/>
          <p:nvPr/>
        </p:nvSpPr>
        <p:spPr>
          <a:xfrm>
            <a:off x="2324002" y="3752850"/>
            <a:ext cx="228600" cy="1143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7" name="Straight Arrow Connector 26"/>
          <p:cNvCxnSpPr/>
          <p:nvPr/>
        </p:nvCxnSpPr>
        <p:spPr>
          <a:xfrm>
            <a:off x="5524402" y="4286250"/>
            <a:ext cx="457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Rectangle 3"/>
          <p:cNvSpPr>
            <a:spLocks noGrp="1" noChangeArrowheads="1"/>
          </p:cNvSpPr>
          <p:nvPr>
            <p:ph type="title"/>
          </p:nvPr>
        </p:nvSpPr>
        <p:spPr/>
        <p:txBody>
          <a:bodyPr/>
          <a:lstStyle/>
          <a:p>
            <a:pPr eaLnBrk="1" hangingPunct="1"/>
            <a:r>
              <a:rPr lang="en-US" sz="2800" dirty="0" smtClean="0">
                <a:solidFill>
                  <a:srgbClr val="C00000"/>
                </a:solidFill>
              </a:rPr>
              <a:t>Thermo-elasticity</a:t>
            </a:r>
          </a:p>
        </p:txBody>
      </p:sp>
      <p:pic>
        <p:nvPicPr>
          <p:cNvPr id="3" name="Picture 9"/>
          <p:cNvPicPr>
            <a:picLocks noChangeAspect="1" noChangeArrowheads="1"/>
          </p:cNvPicPr>
          <p:nvPr/>
        </p:nvPicPr>
        <p:blipFill>
          <a:blip r:embed="rId4" cstate="print"/>
          <a:srcRect/>
          <a:stretch>
            <a:fillRect/>
          </a:stretch>
        </p:blipFill>
        <p:spPr bwMode="auto">
          <a:xfrm>
            <a:off x="697584" y="1264124"/>
            <a:ext cx="2768650" cy="1602902"/>
          </a:xfrm>
          <a:prstGeom prst="rect">
            <a:avLst/>
          </a:prstGeom>
          <a:noFill/>
          <a:ln w="9525">
            <a:noFill/>
            <a:miter lim="800000"/>
            <a:headEnd/>
            <a:tailEnd/>
          </a:ln>
        </p:spPr>
      </p:pic>
      <p:pic>
        <p:nvPicPr>
          <p:cNvPr id="314379" name="Picture 11"/>
          <p:cNvPicPr>
            <a:picLocks noChangeAspect="1" noChangeArrowheads="1"/>
          </p:cNvPicPr>
          <p:nvPr/>
        </p:nvPicPr>
        <p:blipFill>
          <a:blip r:embed="rId5" cstate="print"/>
          <a:srcRect/>
          <a:stretch>
            <a:fillRect/>
          </a:stretch>
        </p:blipFill>
        <p:spPr bwMode="auto">
          <a:xfrm>
            <a:off x="4049486" y="1277510"/>
            <a:ext cx="1668161" cy="1602901"/>
          </a:xfrm>
          <a:prstGeom prst="rect">
            <a:avLst/>
          </a:prstGeom>
          <a:noFill/>
          <a:ln w="9525">
            <a:noFill/>
            <a:miter lim="800000"/>
            <a:headEnd/>
            <a:tailEnd/>
          </a:ln>
        </p:spPr>
      </p:pic>
      <p:sp>
        <p:nvSpPr>
          <p:cNvPr id="26" name="Slide Number Placeholder 2"/>
          <p:cNvSpPr>
            <a:spLocks noGrp="1"/>
          </p:cNvSpPr>
          <p:nvPr>
            <p:ph type="sldNum" sz="quarter" idx="10"/>
          </p:nvPr>
        </p:nvSpPr>
        <p:spPr>
          <a:xfrm>
            <a:off x="8340128" y="6451040"/>
            <a:ext cx="533400" cy="228600"/>
          </a:xfrm>
        </p:spPr>
        <p:txBody>
          <a:bodyPr/>
          <a:lstStyle/>
          <a:p>
            <a:pPr>
              <a:defRPr/>
            </a:pPr>
            <a:r>
              <a:rPr lang="en-US" dirty="0" smtClean="0"/>
              <a:t>3</a:t>
            </a:r>
            <a:endParaRPr lang="en-US" dirty="0"/>
          </a:p>
        </p:txBody>
      </p:sp>
      <p:pic>
        <p:nvPicPr>
          <p:cNvPr id="314539" name="Picture 171"/>
          <p:cNvPicPr>
            <a:picLocks noChangeAspect="1" noChangeArrowheads="1"/>
          </p:cNvPicPr>
          <p:nvPr/>
        </p:nvPicPr>
        <p:blipFill>
          <a:blip r:embed="rId6" cstate="print"/>
          <a:srcRect/>
          <a:stretch>
            <a:fillRect/>
          </a:stretch>
        </p:blipFill>
        <p:spPr bwMode="auto">
          <a:xfrm>
            <a:off x="433873" y="3170175"/>
            <a:ext cx="1838325" cy="1133475"/>
          </a:xfrm>
          <a:prstGeom prst="rect">
            <a:avLst/>
          </a:prstGeom>
          <a:noFill/>
          <a:ln w="9525">
            <a:noFill/>
            <a:miter lim="800000"/>
            <a:headEnd/>
            <a:tailEnd/>
          </a:ln>
        </p:spPr>
      </p:pic>
      <p:pic>
        <p:nvPicPr>
          <p:cNvPr id="314540" name="Picture 172"/>
          <p:cNvPicPr>
            <a:picLocks noChangeAspect="1" noChangeArrowheads="1"/>
          </p:cNvPicPr>
          <p:nvPr/>
        </p:nvPicPr>
        <p:blipFill>
          <a:blip r:embed="rId7" cstate="print"/>
          <a:srcRect/>
          <a:stretch>
            <a:fillRect/>
          </a:stretch>
        </p:blipFill>
        <p:spPr bwMode="auto">
          <a:xfrm>
            <a:off x="469543" y="4658891"/>
            <a:ext cx="1543050" cy="1085850"/>
          </a:xfrm>
          <a:prstGeom prst="rect">
            <a:avLst/>
          </a:prstGeom>
          <a:noFill/>
          <a:ln w="9525">
            <a:noFill/>
            <a:miter lim="800000"/>
            <a:headEnd/>
            <a:tailEnd/>
          </a:ln>
        </p:spPr>
      </p:pic>
      <p:pic>
        <p:nvPicPr>
          <p:cNvPr id="314541" name="Picture 173"/>
          <p:cNvPicPr>
            <a:picLocks noChangeAspect="1" noChangeArrowheads="1"/>
          </p:cNvPicPr>
          <p:nvPr/>
        </p:nvPicPr>
        <p:blipFill>
          <a:blip r:embed="rId8" cstate="print"/>
          <a:srcRect/>
          <a:stretch>
            <a:fillRect/>
          </a:stretch>
        </p:blipFill>
        <p:spPr bwMode="auto">
          <a:xfrm>
            <a:off x="2744463" y="4100610"/>
            <a:ext cx="2628900" cy="1847850"/>
          </a:xfrm>
          <a:prstGeom prst="rect">
            <a:avLst/>
          </a:prstGeom>
          <a:noFill/>
          <a:ln w="9525">
            <a:noFill/>
            <a:miter lim="800000"/>
            <a:headEnd/>
            <a:tailEnd/>
          </a:ln>
        </p:spPr>
      </p:pic>
      <p:pic>
        <p:nvPicPr>
          <p:cNvPr id="314542" name="Picture 174"/>
          <p:cNvPicPr>
            <a:picLocks noChangeAspect="1" noChangeArrowheads="1"/>
          </p:cNvPicPr>
          <p:nvPr/>
        </p:nvPicPr>
        <p:blipFill>
          <a:blip r:embed="rId9" cstate="print"/>
          <a:srcRect/>
          <a:stretch>
            <a:fillRect/>
          </a:stretch>
        </p:blipFill>
        <p:spPr bwMode="auto">
          <a:xfrm>
            <a:off x="6167825" y="4097792"/>
            <a:ext cx="2724150" cy="1666875"/>
          </a:xfrm>
          <a:prstGeom prst="rect">
            <a:avLst/>
          </a:prstGeom>
          <a:noFill/>
          <a:ln w="9525">
            <a:noFill/>
            <a:miter lim="800000"/>
            <a:headEnd/>
            <a:tailEnd/>
          </a:ln>
        </p:spPr>
      </p:pic>
    </p:spTree>
    <p:extLst>
      <p:ext uri="{BB962C8B-B14F-4D97-AF65-F5344CB8AC3E}">
        <p14:creationId xmlns:p14="http://schemas.microsoft.com/office/powerpoint/2010/main" val="137905237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45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43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45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45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4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idx="4294967295"/>
          </p:nvPr>
        </p:nvSpPr>
        <p:spPr>
          <a:xfrm>
            <a:off x="438539" y="237931"/>
            <a:ext cx="8229600" cy="503238"/>
          </a:xfrm>
        </p:spPr>
        <p:txBody>
          <a:bodyPr/>
          <a:lstStyle/>
          <a:p>
            <a:pPr eaLnBrk="1" hangingPunct="1"/>
            <a:r>
              <a:rPr lang="en-US" sz="2400" dirty="0" smtClean="0">
                <a:solidFill>
                  <a:srgbClr val="C00000"/>
                </a:solidFill>
              </a:rPr>
              <a:t>Three Thermo-elastic </a:t>
            </a:r>
            <a:r>
              <a:rPr lang="en-US" sz="2400" dirty="0" err="1" smtClean="0">
                <a:solidFill>
                  <a:srgbClr val="C00000"/>
                </a:solidFill>
              </a:rPr>
              <a:t>TopOpt</a:t>
            </a:r>
            <a:r>
              <a:rPr lang="en-US" sz="2400" dirty="0" smtClean="0">
                <a:solidFill>
                  <a:srgbClr val="C00000"/>
                </a:solidFill>
              </a:rPr>
              <a:t> Methods</a:t>
            </a:r>
          </a:p>
        </p:txBody>
      </p:sp>
      <p:sp>
        <p:nvSpPr>
          <p:cNvPr id="11" name="Rectangle 10"/>
          <p:cNvSpPr/>
          <p:nvPr/>
        </p:nvSpPr>
        <p:spPr>
          <a:xfrm>
            <a:off x="4691629" y="5505410"/>
            <a:ext cx="1851789" cy="369332"/>
          </a:xfrm>
          <a:prstGeom prst="rect">
            <a:avLst/>
          </a:prstGeom>
        </p:spPr>
        <p:txBody>
          <a:bodyPr wrap="none">
            <a:spAutoFit/>
          </a:bodyPr>
          <a:lstStyle/>
          <a:p>
            <a:r>
              <a:rPr lang="en-US" b="1" kern="0" dirty="0" smtClean="0">
                <a:solidFill>
                  <a:srgbClr val="C00000"/>
                </a:solidFill>
                <a:latin typeface="+mj-lt"/>
              </a:rPr>
              <a:t>Stress-ambiguity</a:t>
            </a:r>
          </a:p>
        </p:txBody>
      </p:sp>
      <p:sp>
        <p:nvSpPr>
          <p:cNvPr id="12" name="Rectangle 11"/>
          <p:cNvSpPr/>
          <p:nvPr/>
        </p:nvSpPr>
        <p:spPr>
          <a:xfrm>
            <a:off x="2523269" y="5366911"/>
            <a:ext cx="1883010" cy="646331"/>
          </a:xfrm>
          <a:prstGeom prst="rect">
            <a:avLst/>
          </a:prstGeom>
        </p:spPr>
        <p:txBody>
          <a:bodyPr wrap="square">
            <a:spAutoFit/>
          </a:bodyPr>
          <a:lstStyle/>
          <a:p>
            <a:r>
              <a:rPr lang="en-US" b="1" kern="0" dirty="0" smtClean="0">
                <a:solidFill>
                  <a:srgbClr val="C00000"/>
                </a:solidFill>
                <a:latin typeface="+mj-lt"/>
              </a:rPr>
              <a:t>Singularity &amp; ill-conditioning  </a:t>
            </a:r>
          </a:p>
        </p:txBody>
      </p:sp>
      <p:sp>
        <p:nvSpPr>
          <p:cNvPr id="17" name="Rectangle 16"/>
          <p:cNvSpPr/>
          <p:nvPr/>
        </p:nvSpPr>
        <p:spPr>
          <a:xfrm>
            <a:off x="6670495" y="5366911"/>
            <a:ext cx="2125254" cy="646331"/>
          </a:xfrm>
          <a:prstGeom prst="rect">
            <a:avLst/>
          </a:prstGeom>
        </p:spPr>
        <p:txBody>
          <a:bodyPr wrap="square">
            <a:spAutoFit/>
          </a:bodyPr>
          <a:lstStyle/>
          <a:p>
            <a:pPr algn="ctr"/>
            <a:r>
              <a:rPr lang="en-US" b="1" kern="0" dirty="0" smtClean="0">
                <a:solidFill>
                  <a:srgbClr val="C00000"/>
                </a:solidFill>
                <a:latin typeface="+mj-lt"/>
              </a:rPr>
              <a:t>zero slope at zero density</a:t>
            </a:r>
          </a:p>
        </p:txBody>
      </p:sp>
      <p:sp>
        <p:nvSpPr>
          <p:cNvPr id="16" name="Slide Number Placeholder 2"/>
          <p:cNvSpPr>
            <a:spLocks noGrp="1"/>
          </p:cNvSpPr>
          <p:nvPr>
            <p:ph type="sldNum" sz="quarter" idx="10"/>
          </p:nvPr>
        </p:nvSpPr>
        <p:spPr>
          <a:xfrm>
            <a:off x="8312613" y="6492762"/>
            <a:ext cx="533400" cy="228600"/>
          </a:xfrm>
        </p:spPr>
        <p:txBody>
          <a:bodyPr/>
          <a:lstStyle/>
          <a:p>
            <a:pPr>
              <a:defRPr/>
            </a:pPr>
            <a:r>
              <a:rPr lang="en-US" dirty="0" smtClean="0"/>
              <a:t>4</a:t>
            </a:r>
            <a:endParaRPr lang="en-US" dirty="0"/>
          </a:p>
        </p:txBody>
      </p:sp>
      <p:sp>
        <p:nvSpPr>
          <p:cNvPr id="26" name="Rectangle 25"/>
          <p:cNvSpPr/>
          <p:nvPr/>
        </p:nvSpPr>
        <p:spPr>
          <a:xfrm>
            <a:off x="462412" y="2348984"/>
            <a:ext cx="3356753" cy="369332"/>
          </a:xfrm>
          <a:prstGeom prst="rect">
            <a:avLst/>
          </a:prstGeom>
        </p:spPr>
        <p:txBody>
          <a:bodyPr wrap="none">
            <a:spAutoFit/>
          </a:bodyPr>
          <a:lstStyle/>
          <a:p>
            <a:r>
              <a:rPr lang="en-US" dirty="0" smtClean="0">
                <a:solidFill>
                  <a:schemeClr val="bg1"/>
                </a:solidFill>
                <a:latin typeface="+mn-lt"/>
              </a:rPr>
              <a:t>Deaton J. and </a:t>
            </a:r>
            <a:r>
              <a:rPr lang="en-US" dirty="0" err="1" smtClean="0">
                <a:solidFill>
                  <a:schemeClr val="bg1"/>
                </a:solidFill>
                <a:latin typeface="+mn-lt"/>
              </a:rPr>
              <a:t>Grandhi</a:t>
            </a:r>
            <a:r>
              <a:rPr lang="en-US" dirty="0" smtClean="0">
                <a:solidFill>
                  <a:schemeClr val="bg1"/>
                </a:solidFill>
                <a:latin typeface="+mn-lt"/>
              </a:rPr>
              <a:t> R. V., 2012</a:t>
            </a:r>
          </a:p>
        </p:txBody>
      </p:sp>
      <p:sp>
        <p:nvSpPr>
          <p:cNvPr id="413697" name="Rectangle 1"/>
          <p:cNvSpPr>
            <a:spLocks noChangeArrowheads="1"/>
          </p:cNvSpPr>
          <p:nvPr/>
        </p:nvSpPr>
        <p:spPr bwMode="auto">
          <a:xfrm>
            <a:off x="409575" y="1169342"/>
            <a:ext cx="710565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457200" algn="l"/>
                <a:tab pos="3028950" algn="r"/>
                <a:tab pos="5486400" algn="r"/>
              </a:tabLst>
            </a:pPr>
            <a:r>
              <a:rPr lang="en-US" altLang="ko-KR" sz="2400" b="1" kern="0" dirty="0" smtClean="0">
                <a:solidFill>
                  <a:srgbClr val="336699"/>
                </a:solidFill>
                <a:latin typeface="+mj-lt"/>
              </a:rPr>
              <a:t>Solid Isotropic Material with Penalization (SIMP):</a:t>
            </a:r>
          </a:p>
        </p:txBody>
      </p:sp>
      <p:sp>
        <p:nvSpPr>
          <p:cNvPr id="27" name="Rectangle 26"/>
          <p:cNvSpPr/>
          <p:nvPr/>
        </p:nvSpPr>
        <p:spPr>
          <a:xfrm>
            <a:off x="409575" y="5505410"/>
            <a:ext cx="1858201" cy="369332"/>
          </a:xfrm>
          <a:prstGeom prst="rect">
            <a:avLst/>
          </a:prstGeom>
        </p:spPr>
        <p:txBody>
          <a:bodyPr wrap="none">
            <a:spAutoFit/>
          </a:bodyPr>
          <a:lstStyle/>
          <a:p>
            <a:r>
              <a:rPr lang="en-US" b="1" kern="0" dirty="0" smtClean="0">
                <a:solidFill>
                  <a:srgbClr val="C00000"/>
                </a:solidFill>
                <a:latin typeface="+mj-lt"/>
              </a:rPr>
              <a:t>“gray” elements:</a:t>
            </a:r>
          </a:p>
        </p:txBody>
      </p:sp>
      <p:sp>
        <p:nvSpPr>
          <p:cNvPr id="31" name="Rectangle 30"/>
          <p:cNvSpPr/>
          <p:nvPr/>
        </p:nvSpPr>
        <p:spPr>
          <a:xfrm>
            <a:off x="6837772" y="5391033"/>
            <a:ext cx="1790699" cy="663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8" name="Rectangle 17"/>
          <p:cNvSpPr/>
          <p:nvPr/>
        </p:nvSpPr>
        <p:spPr>
          <a:xfrm>
            <a:off x="439348" y="1806059"/>
            <a:ext cx="2093522" cy="369332"/>
          </a:xfrm>
          <a:prstGeom prst="rect">
            <a:avLst/>
          </a:prstGeom>
        </p:spPr>
        <p:txBody>
          <a:bodyPr wrap="none">
            <a:spAutoFit/>
          </a:bodyPr>
          <a:lstStyle/>
          <a:p>
            <a:r>
              <a:rPr lang="en-US" dirty="0" smtClean="0">
                <a:solidFill>
                  <a:schemeClr val="bg1"/>
                </a:solidFill>
                <a:latin typeface="+mn-lt"/>
              </a:rPr>
              <a:t>M.P. </a:t>
            </a:r>
            <a:r>
              <a:rPr lang="en-US" dirty="0" err="1" smtClean="0">
                <a:solidFill>
                  <a:schemeClr val="bg1"/>
                </a:solidFill>
                <a:latin typeface="+mn-lt"/>
              </a:rPr>
              <a:t>Bendsøe</a:t>
            </a:r>
            <a:r>
              <a:rPr lang="en-US" dirty="0" smtClean="0">
                <a:solidFill>
                  <a:schemeClr val="bg1"/>
                </a:solidFill>
                <a:latin typeface="+mn-lt"/>
              </a:rPr>
              <a:t>, 1989</a:t>
            </a:r>
          </a:p>
        </p:txBody>
      </p:sp>
      <p:pic>
        <p:nvPicPr>
          <p:cNvPr id="439299" name="Picture 3"/>
          <p:cNvPicPr>
            <a:picLocks noChangeAspect="1" noChangeArrowheads="1"/>
          </p:cNvPicPr>
          <p:nvPr/>
        </p:nvPicPr>
        <p:blipFill>
          <a:blip r:embed="rId3" cstate="print"/>
          <a:srcRect/>
          <a:stretch>
            <a:fillRect/>
          </a:stretch>
        </p:blipFill>
        <p:spPr bwMode="auto">
          <a:xfrm>
            <a:off x="457200" y="2905125"/>
            <a:ext cx="2381250" cy="1314450"/>
          </a:xfrm>
          <a:prstGeom prst="rect">
            <a:avLst/>
          </a:prstGeom>
          <a:noFill/>
          <a:ln w="9525">
            <a:noFill/>
            <a:miter lim="800000"/>
            <a:headEnd/>
            <a:tailEnd/>
          </a:ln>
        </p:spPr>
      </p:pic>
      <p:pic>
        <p:nvPicPr>
          <p:cNvPr id="439300" name="Picture 4"/>
          <p:cNvPicPr>
            <a:picLocks noChangeAspect="1" noChangeArrowheads="1"/>
          </p:cNvPicPr>
          <p:nvPr/>
        </p:nvPicPr>
        <p:blipFill>
          <a:blip r:embed="rId4" cstate="print"/>
          <a:srcRect/>
          <a:stretch>
            <a:fillRect/>
          </a:stretch>
        </p:blipFill>
        <p:spPr bwMode="auto">
          <a:xfrm>
            <a:off x="2952750" y="3509963"/>
            <a:ext cx="342900" cy="409575"/>
          </a:xfrm>
          <a:prstGeom prst="rect">
            <a:avLst/>
          </a:prstGeom>
          <a:noFill/>
          <a:ln w="9525">
            <a:noFill/>
            <a:miter lim="800000"/>
            <a:headEnd/>
            <a:tailEnd/>
          </a:ln>
        </p:spPr>
      </p:pic>
      <p:pic>
        <p:nvPicPr>
          <p:cNvPr id="439301" name="Picture 5"/>
          <p:cNvPicPr>
            <a:picLocks noChangeAspect="1" noChangeArrowheads="1"/>
          </p:cNvPicPr>
          <p:nvPr/>
        </p:nvPicPr>
        <p:blipFill>
          <a:blip r:embed="rId5" cstate="print"/>
          <a:srcRect/>
          <a:stretch>
            <a:fillRect/>
          </a:stretch>
        </p:blipFill>
        <p:spPr bwMode="auto">
          <a:xfrm>
            <a:off x="3286125" y="3100388"/>
            <a:ext cx="2457450" cy="1076325"/>
          </a:xfrm>
          <a:prstGeom prst="rect">
            <a:avLst/>
          </a:prstGeom>
          <a:noFill/>
          <a:ln w="9525">
            <a:noFill/>
            <a:miter lim="800000"/>
            <a:headEnd/>
            <a:tailEnd/>
          </a:ln>
        </p:spPr>
      </p:pic>
      <p:pic>
        <p:nvPicPr>
          <p:cNvPr id="439302" name="Picture 6"/>
          <p:cNvPicPr>
            <a:picLocks noChangeAspect="1" noChangeArrowheads="1"/>
          </p:cNvPicPr>
          <p:nvPr/>
        </p:nvPicPr>
        <p:blipFill>
          <a:blip r:embed="rId6" cstate="print"/>
          <a:srcRect/>
          <a:stretch>
            <a:fillRect/>
          </a:stretch>
        </p:blipFill>
        <p:spPr bwMode="auto">
          <a:xfrm>
            <a:off x="6438900" y="3328988"/>
            <a:ext cx="2171700" cy="816925"/>
          </a:xfrm>
          <a:prstGeom prst="rect">
            <a:avLst/>
          </a:prstGeom>
          <a:noFill/>
          <a:ln w="9525">
            <a:noFill/>
            <a:miter lim="800000"/>
            <a:headEnd/>
            <a:tailEnd/>
          </a:ln>
        </p:spPr>
      </p:pic>
      <p:sp>
        <p:nvSpPr>
          <p:cNvPr id="24" name="Right Arrow 23"/>
          <p:cNvSpPr/>
          <p:nvPr/>
        </p:nvSpPr>
        <p:spPr>
          <a:xfrm>
            <a:off x="5844699" y="3664620"/>
            <a:ext cx="457197" cy="10728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5" name="Rectangle 24"/>
          <p:cNvSpPr/>
          <p:nvPr/>
        </p:nvSpPr>
        <p:spPr>
          <a:xfrm>
            <a:off x="384796" y="4681664"/>
            <a:ext cx="1524776" cy="369332"/>
          </a:xfrm>
          <a:prstGeom prst="rect">
            <a:avLst/>
          </a:prstGeom>
        </p:spPr>
        <p:txBody>
          <a:bodyPr wrap="none">
            <a:spAutoFit/>
          </a:bodyPr>
          <a:lstStyle/>
          <a:p>
            <a:r>
              <a:rPr lang="en-US" b="1" kern="0" dirty="0" smtClean="0">
                <a:solidFill>
                  <a:srgbClr val="7030A0"/>
                </a:solidFill>
                <a:latin typeface="+mj-lt"/>
              </a:rPr>
              <a:t>Most popular</a:t>
            </a:r>
          </a:p>
        </p:txBody>
      </p:sp>
      <p:sp>
        <p:nvSpPr>
          <p:cNvPr id="28" name="Rectangle 27"/>
          <p:cNvSpPr/>
          <p:nvPr/>
        </p:nvSpPr>
        <p:spPr>
          <a:xfrm>
            <a:off x="6834534" y="4672139"/>
            <a:ext cx="1396536" cy="369332"/>
          </a:xfrm>
          <a:prstGeom prst="rect">
            <a:avLst/>
          </a:prstGeom>
        </p:spPr>
        <p:txBody>
          <a:bodyPr wrap="none">
            <a:spAutoFit/>
          </a:bodyPr>
          <a:lstStyle/>
          <a:p>
            <a:r>
              <a:rPr lang="en-US" b="1" kern="0" dirty="0" smtClean="0">
                <a:solidFill>
                  <a:srgbClr val="7030A0"/>
                </a:solidFill>
                <a:latin typeface="+mj-lt"/>
              </a:rPr>
              <a:t>Widely used</a:t>
            </a:r>
          </a:p>
        </p:txBody>
      </p:sp>
      <p:sp>
        <p:nvSpPr>
          <p:cNvPr id="32" name="Rectangle 31"/>
          <p:cNvSpPr/>
          <p:nvPr/>
        </p:nvSpPr>
        <p:spPr>
          <a:xfrm>
            <a:off x="2532848" y="4672138"/>
            <a:ext cx="3634328" cy="369332"/>
          </a:xfrm>
          <a:prstGeom prst="rect">
            <a:avLst/>
          </a:prstGeom>
        </p:spPr>
        <p:txBody>
          <a:bodyPr wrap="none">
            <a:spAutoFit/>
          </a:bodyPr>
          <a:lstStyle/>
          <a:p>
            <a:r>
              <a:rPr lang="en-US" b="1" kern="0" dirty="0" smtClean="0">
                <a:solidFill>
                  <a:srgbClr val="7030A0"/>
                </a:solidFill>
                <a:latin typeface="+mj-lt"/>
              </a:rPr>
              <a:t>Easy to understand and implement</a:t>
            </a:r>
          </a:p>
        </p:txBody>
      </p:sp>
      <p:pic>
        <p:nvPicPr>
          <p:cNvPr id="439303" name="Picture 7"/>
          <p:cNvPicPr>
            <a:picLocks noChangeAspect="1" noChangeArrowheads="1"/>
          </p:cNvPicPr>
          <p:nvPr/>
        </p:nvPicPr>
        <p:blipFill>
          <a:blip r:embed="rId7" cstate="print"/>
          <a:srcRect/>
          <a:stretch>
            <a:fillRect/>
          </a:stretch>
        </p:blipFill>
        <p:spPr bwMode="auto">
          <a:xfrm>
            <a:off x="4857750" y="1690688"/>
            <a:ext cx="1581150" cy="504825"/>
          </a:xfrm>
          <a:prstGeom prst="rect">
            <a:avLst/>
          </a:prstGeom>
          <a:noFill/>
          <a:ln w="9525">
            <a:noFill/>
            <a:miter lim="800000"/>
            <a:headEnd/>
            <a:tailEnd/>
          </a:ln>
        </p:spPr>
      </p:pic>
    </p:spTree>
    <p:extLst>
      <p:ext uri="{BB962C8B-B14F-4D97-AF65-F5344CB8AC3E}">
        <p14:creationId xmlns:p14="http://schemas.microsoft.com/office/powerpoint/2010/main" val="257572693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6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9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92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9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93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93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26" grpId="0"/>
      <p:bldP spid="413697" grpId="0"/>
      <p:bldP spid="27" grpId="0"/>
      <p:bldP spid="31" grpId="0" animBg="1"/>
      <p:bldP spid="18" grpId="0"/>
      <p:bldP spid="24" grpId="0" animBg="1"/>
      <p:bldP spid="25" grpId="0"/>
      <p:bldP spid="28"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idx="4294967295"/>
          </p:nvPr>
        </p:nvSpPr>
        <p:spPr>
          <a:xfrm>
            <a:off x="438539" y="237931"/>
            <a:ext cx="8229600" cy="503238"/>
          </a:xfrm>
        </p:spPr>
        <p:txBody>
          <a:bodyPr/>
          <a:lstStyle/>
          <a:p>
            <a:pPr eaLnBrk="1" hangingPunct="1"/>
            <a:r>
              <a:rPr lang="en-US" sz="2400" dirty="0" smtClean="0">
                <a:solidFill>
                  <a:srgbClr val="C00000"/>
                </a:solidFill>
              </a:rPr>
              <a:t>Three Thermo-elastic </a:t>
            </a:r>
            <a:r>
              <a:rPr lang="en-US" sz="2400" dirty="0" err="1" smtClean="0">
                <a:solidFill>
                  <a:srgbClr val="C00000"/>
                </a:solidFill>
              </a:rPr>
              <a:t>TopOpt</a:t>
            </a:r>
            <a:r>
              <a:rPr lang="en-US" sz="2400" dirty="0" smtClean="0">
                <a:solidFill>
                  <a:srgbClr val="C00000"/>
                </a:solidFill>
              </a:rPr>
              <a:t> Methods</a:t>
            </a:r>
          </a:p>
        </p:txBody>
      </p:sp>
      <p:sp>
        <p:nvSpPr>
          <p:cNvPr id="19" name="Rectangle 18"/>
          <p:cNvSpPr/>
          <p:nvPr/>
        </p:nvSpPr>
        <p:spPr>
          <a:xfrm>
            <a:off x="484002" y="2326838"/>
            <a:ext cx="3697473" cy="369332"/>
          </a:xfrm>
          <a:prstGeom prst="rect">
            <a:avLst/>
          </a:prstGeom>
        </p:spPr>
        <p:txBody>
          <a:bodyPr wrap="square">
            <a:spAutoFit/>
          </a:bodyPr>
          <a:lstStyle/>
          <a:p>
            <a:pPr algn="just"/>
            <a:r>
              <a:rPr lang="en-US" dirty="0" smtClean="0">
                <a:solidFill>
                  <a:schemeClr val="bg1"/>
                </a:solidFill>
                <a:latin typeface="+mn-lt"/>
              </a:rPr>
              <a:t>Deaton J. and </a:t>
            </a:r>
            <a:r>
              <a:rPr lang="en-US" dirty="0" err="1" smtClean="0">
                <a:solidFill>
                  <a:schemeClr val="bg1"/>
                </a:solidFill>
                <a:latin typeface="+mn-lt"/>
              </a:rPr>
              <a:t>Grandhi</a:t>
            </a:r>
            <a:r>
              <a:rPr lang="en-US" dirty="0" smtClean="0">
                <a:solidFill>
                  <a:schemeClr val="bg1"/>
                </a:solidFill>
                <a:latin typeface="+mn-lt"/>
              </a:rPr>
              <a:t> R. V., 2013</a:t>
            </a:r>
            <a:endParaRPr lang="en-US" dirty="0">
              <a:solidFill>
                <a:schemeClr val="bg1"/>
              </a:solidFill>
              <a:latin typeface="+mn-lt"/>
            </a:endParaRPr>
          </a:p>
        </p:txBody>
      </p:sp>
      <p:sp>
        <p:nvSpPr>
          <p:cNvPr id="21" name="Rectangle 20"/>
          <p:cNvSpPr/>
          <p:nvPr/>
        </p:nvSpPr>
        <p:spPr>
          <a:xfrm>
            <a:off x="545955" y="5149009"/>
            <a:ext cx="2125254" cy="646331"/>
          </a:xfrm>
          <a:prstGeom prst="rect">
            <a:avLst/>
          </a:prstGeom>
        </p:spPr>
        <p:txBody>
          <a:bodyPr wrap="square">
            <a:spAutoFit/>
          </a:bodyPr>
          <a:lstStyle/>
          <a:p>
            <a:pPr algn="ctr"/>
            <a:r>
              <a:rPr lang="en-US" b="1" strike="sngStrike" kern="0" dirty="0" smtClean="0">
                <a:solidFill>
                  <a:srgbClr val="FF0000"/>
                </a:solidFill>
                <a:latin typeface="+mj-lt"/>
              </a:rPr>
              <a:t>zero slope at zero density</a:t>
            </a:r>
          </a:p>
        </p:txBody>
      </p:sp>
      <p:sp>
        <p:nvSpPr>
          <p:cNvPr id="22" name="Rectangle 21"/>
          <p:cNvSpPr/>
          <p:nvPr/>
        </p:nvSpPr>
        <p:spPr>
          <a:xfrm>
            <a:off x="3469358" y="5184275"/>
            <a:ext cx="2146742" cy="646331"/>
          </a:xfrm>
          <a:prstGeom prst="rect">
            <a:avLst/>
          </a:prstGeom>
        </p:spPr>
        <p:txBody>
          <a:bodyPr wrap="none">
            <a:spAutoFit/>
          </a:bodyPr>
          <a:lstStyle/>
          <a:p>
            <a:r>
              <a:rPr lang="en-US" b="1" kern="0" dirty="0" smtClean="0">
                <a:solidFill>
                  <a:srgbClr val="FF0000"/>
                </a:solidFill>
                <a:latin typeface="+mj-lt"/>
              </a:rPr>
              <a:t>Stress constraint &amp;</a:t>
            </a:r>
          </a:p>
          <a:p>
            <a:r>
              <a:rPr lang="en-US" b="1" kern="0" dirty="0" smtClean="0">
                <a:solidFill>
                  <a:srgbClr val="FF0000"/>
                </a:solidFill>
                <a:latin typeface="+mj-lt"/>
              </a:rPr>
              <a:t>better stress control</a:t>
            </a:r>
          </a:p>
        </p:txBody>
      </p:sp>
      <p:sp>
        <p:nvSpPr>
          <p:cNvPr id="23" name="Rectangle 22"/>
          <p:cNvSpPr/>
          <p:nvPr/>
        </p:nvSpPr>
        <p:spPr>
          <a:xfrm>
            <a:off x="6709396" y="5300789"/>
            <a:ext cx="1729961" cy="369332"/>
          </a:xfrm>
          <a:prstGeom prst="rect">
            <a:avLst/>
          </a:prstGeom>
        </p:spPr>
        <p:txBody>
          <a:bodyPr wrap="none">
            <a:spAutoFit/>
          </a:bodyPr>
          <a:lstStyle/>
          <a:p>
            <a:r>
              <a:rPr lang="en-US" b="1" i="1" kern="0" dirty="0" smtClean="0">
                <a:solidFill>
                  <a:srgbClr val="C00000"/>
                </a:solidFill>
                <a:latin typeface="+mj-lt"/>
              </a:rPr>
              <a:t>“gray” elements</a:t>
            </a:r>
          </a:p>
        </p:txBody>
      </p:sp>
      <p:sp>
        <p:nvSpPr>
          <p:cNvPr id="29" name="Rectangle 28"/>
          <p:cNvSpPr/>
          <p:nvPr/>
        </p:nvSpPr>
        <p:spPr>
          <a:xfrm>
            <a:off x="484264" y="1806059"/>
            <a:ext cx="3271088" cy="369332"/>
          </a:xfrm>
          <a:prstGeom prst="rect">
            <a:avLst/>
          </a:prstGeom>
        </p:spPr>
        <p:txBody>
          <a:bodyPr wrap="none">
            <a:spAutoFit/>
          </a:bodyPr>
          <a:lstStyle/>
          <a:p>
            <a:r>
              <a:rPr lang="en-US" dirty="0" err="1" smtClean="0">
                <a:solidFill>
                  <a:schemeClr val="bg1"/>
                </a:solidFill>
                <a:latin typeface="+mn-lt"/>
              </a:rPr>
              <a:t>Stolpe</a:t>
            </a:r>
            <a:r>
              <a:rPr lang="en-US" dirty="0" smtClean="0">
                <a:solidFill>
                  <a:schemeClr val="bg1"/>
                </a:solidFill>
                <a:latin typeface="+mn-lt"/>
              </a:rPr>
              <a:t> M. and </a:t>
            </a:r>
            <a:r>
              <a:rPr lang="en-US" dirty="0" err="1" smtClean="0">
                <a:solidFill>
                  <a:schemeClr val="bg1"/>
                </a:solidFill>
                <a:latin typeface="+mn-lt"/>
              </a:rPr>
              <a:t>Svanberg</a:t>
            </a:r>
            <a:r>
              <a:rPr lang="en-US" dirty="0" smtClean="0">
                <a:solidFill>
                  <a:schemeClr val="bg1"/>
                </a:solidFill>
                <a:latin typeface="+mn-lt"/>
              </a:rPr>
              <a:t> K., 2001</a:t>
            </a:r>
          </a:p>
        </p:txBody>
      </p:sp>
      <p:sp>
        <p:nvSpPr>
          <p:cNvPr id="30" name="Rectangle 29"/>
          <p:cNvSpPr/>
          <p:nvPr/>
        </p:nvSpPr>
        <p:spPr>
          <a:xfrm>
            <a:off x="447674" y="1077010"/>
            <a:ext cx="7972425" cy="461665"/>
          </a:xfrm>
          <a:prstGeom prst="rect">
            <a:avLst/>
          </a:prstGeom>
        </p:spPr>
        <p:txBody>
          <a:bodyPr wrap="square">
            <a:spAutoFit/>
          </a:bodyPr>
          <a:lstStyle/>
          <a:p>
            <a:r>
              <a:rPr lang="en-US" altLang="ko-KR" sz="2400" b="1" kern="0" dirty="0" smtClean="0">
                <a:solidFill>
                  <a:srgbClr val="336699"/>
                </a:solidFill>
                <a:latin typeface="+mj-lt"/>
              </a:rPr>
              <a:t>Rational Approximation of Material Properties (RAMP):</a:t>
            </a:r>
          </a:p>
        </p:txBody>
      </p:sp>
      <p:pic>
        <p:nvPicPr>
          <p:cNvPr id="440322" name="Picture 2"/>
          <p:cNvPicPr>
            <a:picLocks noChangeAspect="1" noChangeArrowheads="1"/>
          </p:cNvPicPr>
          <p:nvPr/>
        </p:nvPicPr>
        <p:blipFill>
          <a:blip r:embed="rId3" cstate="print"/>
          <a:srcRect/>
          <a:stretch>
            <a:fillRect/>
          </a:stretch>
        </p:blipFill>
        <p:spPr bwMode="auto">
          <a:xfrm>
            <a:off x="5191124" y="1662113"/>
            <a:ext cx="2209801" cy="617444"/>
          </a:xfrm>
          <a:prstGeom prst="rect">
            <a:avLst/>
          </a:prstGeom>
          <a:noFill/>
          <a:ln w="9525">
            <a:noFill/>
            <a:miter lim="800000"/>
            <a:headEnd/>
            <a:tailEnd/>
          </a:ln>
        </p:spPr>
      </p:pic>
      <p:pic>
        <p:nvPicPr>
          <p:cNvPr id="440324" name="Picture 4"/>
          <p:cNvPicPr>
            <a:picLocks noChangeAspect="1" noChangeArrowheads="1"/>
          </p:cNvPicPr>
          <p:nvPr/>
        </p:nvPicPr>
        <p:blipFill>
          <a:blip r:embed="rId4" cstate="print"/>
          <a:srcRect/>
          <a:stretch>
            <a:fillRect/>
          </a:stretch>
        </p:blipFill>
        <p:spPr bwMode="auto">
          <a:xfrm>
            <a:off x="1238250" y="2819400"/>
            <a:ext cx="2349794" cy="1943099"/>
          </a:xfrm>
          <a:prstGeom prst="rect">
            <a:avLst/>
          </a:prstGeom>
          <a:noFill/>
          <a:ln w="9525">
            <a:noFill/>
            <a:miter lim="800000"/>
            <a:headEnd/>
            <a:tailEnd/>
          </a:ln>
        </p:spPr>
      </p:pic>
      <p:sp>
        <p:nvSpPr>
          <p:cNvPr id="24" name="Right Arrow 23"/>
          <p:cNvSpPr/>
          <p:nvPr/>
        </p:nvSpPr>
        <p:spPr>
          <a:xfrm>
            <a:off x="4196874" y="3616995"/>
            <a:ext cx="457197" cy="10728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440325" name="Picture 5"/>
          <p:cNvPicPr>
            <a:picLocks noChangeAspect="1" noChangeArrowheads="1"/>
          </p:cNvPicPr>
          <p:nvPr/>
        </p:nvPicPr>
        <p:blipFill>
          <a:blip r:embed="rId5" cstate="print"/>
          <a:srcRect/>
          <a:stretch>
            <a:fillRect/>
          </a:stretch>
        </p:blipFill>
        <p:spPr bwMode="auto">
          <a:xfrm>
            <a:off x="5243513" y="2928938"/>
            <a:ext cx="2600325" cy="1457325"/>
          </a:xfrm>
          <a:prstGeom prst="rect">
            <a:avLst/>
          </a:prstGeom>
          <a:noFill/>
          <a:ln w="9525">
            <a:noFill/>
            <a:miter lim="800000"/>
            <a:headEnd/>
            <a:tailEnd/>
          </a:ln>
        </p:spPr>
      </p:pic>
      <p:sp>
        <p:nvSpPr>
          <p:cNvPr id="25" name="Rectangle 24"/>
          <p:cNvSpPr/>
          <p:nvPr/>
        </p:nvSpPr>
        <p:spPr>
          <a:xfrm>
            <a:off x="6696075" y="5175397"/>
            <a:ext cx="1790699" cy="663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Oval 27"/>
          <p:cNvSpPr/>
          <p:nvPr/>
        </p:nvSpPr>
        <p:spPr>
          <a:xfrm>
            <a:off x="6600825" y="4095750"/>
            <a:ext cx="152400" cy="161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0"/>
          </p:nvPr>
        </p:nvSpPr>
        <p:spPr/>
        <p:txBody>
          <a:bodyPr/>
          <a:lstStyle/>
          <a:p>
            <a:pPr>
              <a:defRPr/>
            </a:pPr>
            <a:fld id="{4FD511D7-4414-40F5-AD70-FB91F46BD4E4}" type="slidenum">
              <a:rPr lang="en-US" smtClean="0"/>
              <a:pPr>
                <a:defRPr/>
              </a:pPr>
              <a:t>6</a:t>
            </a:fld>
            <a:endParaRPr lang="en-US" dirty="0"/>
          </a:p>
        </p:txBody>
      </p:sp>
    </p:spTree>
    <p:extLst>
      <p:ext uri="{BB962C8B-B14F-4D97-AF65-F5344CB8AC3E}">
        <p14:creationId xmlns:p14="http://schemas.microsoft.com/office/powerpoint/2010/main" val="146396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3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0324"/>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3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9" grpId="0"/>
      <p:bldP spid="30" grpId="0"/>
      <p:bldP spid="24" grpId="0" animBg="1"/>
      <p:bldP spid="24" grpId="1" animBg="1"/>
      <p:bldP spid="25"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idx="4294967295"/>
          </p:nvPr>
        </p:nvSpPr>
        <p:spPr>
          <a:xfrm>
            <a:off x="438539" y="237931"/>
            <a:ext cx="8229600" cy="503238"/>
          </a:xfrm>
        </p:spPr>
        <p:txBody>
          <a:bodyPr/>
          <a:lstStyle/>
          <a:p>
            <a:pPr eaLnBrk="1" hangingPunct="1"/>
            <a:r>
              <a:rPr lang="en-US" sz="2400" dirty="0" smtClean="0">
                <a:solidFill>
                  <a:srgbClr val="C00000"/>
                </a:solidFill>
              </a:rPr>
              <a:t>Three Thermo-elastic </a:t>
            </a:r>
            <a:r>
              <a:rPr lang="en-US" sz="2400" dirty="0" err="1" smtClean="0">
                <a:solidFill>
                  <a:srgbClr val="C00000"/>
                </a:solidFill>
              </a:rPr>
              <a:t>TopOpt</a:t>
            </a:r>
            <a:r>
              <a:rPr lang="en-US" sz="2400" dirty="0" smtClean="0">
                <a:solidFill>
                  <a:srgbClr val="C00000"/>
                </a:solidFill>
              </a:rPr>
              <a:t> Methods</a:t>
            </a:r>
          </a:p>
        </p:txBody>
      </p:sp>
      <p:sp>
        <p:nvSpPr>
          <p:cNvPr id="13" name="Rectangle 12"/>
          <p:cNvSpPr/>
          <p:nvPr/>
        </p:nvSpPr>
        <p:spPr>
          <a:xfrm>
            <a:off x="502104" y="1733483"/>
            <a:ext cx="2545896" cy="369332"/>
          </a:xfrm>
          <a:prstGeom prst="rect">
            <a:avLst/>
          </a:prstGeom>
        </p:spPr>
        <p:txBody>
          <a:bodyPr wrap="square">
            <a:spAutoFit/>
          </a:bodyPr>
          <a:lstStyle/>
          <a:p>
            <a:pPr algn="just"/>
            <a:r>
              <a:rPr lang="en-US" dirty="0" err="1" smtClean="0">
                <a:solidFill>
                  <a:schemeClr val="bg1"/>
                </a:solidFill>
                <a:latin typeface="+mn-lt"/>
              </a:rPr>
              <a:t>Osher</a:t>
            </a:r>
            <a:r>
              <a:rPr lang="en-US" dirty="0" smtClean="0">
                <a:solidFill>
                  <a:schemeClr val="bg1"/>
                </a:solidFill>
                <a:latin typeface="+mn-lt"/>
              </a:rPr>
              <a:t> and </a:t>
            </a:r>
            <a:r>
              <a:rPr lang="en-US" dirty="0" err="1" smtClean="0">
                <a:solidFill>
                  <a:schemeClr val="bg1"/>
                </a:solidFill>
                <a:latin typeface="+mn-lt"/>
              </a:rPr>
              <a:t>Sethian</a:t>
            </a:r>
            <a:r>
              <a:rPr lang="en-US" dirty="0" smtClean="0">
                <a:solidFill>
                  <a:schemeClr val="bg1"/>
                </a:solidFill>
                <a:latin typeface="+mn-lt"/>
              </a:rPr>
              <a:t>, 1988</a:t>
            </a:r>
            <a:endParaRPr lang="en-US" dirty="0">
              <a:solidFill>
                <a:schemeClr val="bg1"/>
              </a:solidFill>
              <a:latin typeface="+mn-lt"/>
            </a:endParaRPr>
          </a:p>
        </p:txBody>
      </p:sp>
      <p:sp>
        <p:nvSpPr>
          <p:cNvPr id="14" name="Rectangle 13"/>
          <p:cNvSpPr/>
          <p:nvPr/>
        </p:nvSpPr>
        <p:spPr>
          <a:xfrm>
            <a:off x="3414067" y="4759584"/>
            <a:ext cx="2319866" cy="369332"/>
          </a:xfrm>
          <a:prstGeom prst="rect">
            <a:avLst/>
          </a:prstGeom>
        </p:spPr>
        <p:txBody>
          <a:bodyPr wrap="none">
            <a:spAutoFit/>
          </a:bodyPr>
          <a:lstStyle/>
          <a:p>
            <a:r>
              <a:rPr lang="en-US" b="1" i="1" kern="0" dirty="0" smtClean="0">
                <a:solidFill>
                  <a:schemeClr val="bg1"/>
                </a:solidFill>
                <a:latin typeface="+mj-lt"/>
              </a:rPr>
              <a:t>well-defined boundary</a:t>
            </a:r>
          </a:p>
        </p:txBody>
      </p:sp>
      <p:sp>
        <p:nvSpPr>
          <p:cNvPr id="18" name="Rectangle 17"/>
          <p:cNvSpPr/>
          <p:nvPr/>
        </p:nvSpPr>
        <p:spPr>
          <a:xfrm>
            <a:off x="518561" y="1077900"/>
            <a:ext cx="1516762" cy="461665"/>
          </a:xfrm>
          <a:prstGeom prst="rect">
            <a:avLst/>
          </a:prstGeom>
        </p:spPr>
        <p:txBody>
          <a:bodyPr wrap="none">
            <a:spAutoFit/>
          </a:bodyPr>
          <a:lstStyle/>
          <a:p>
            <a:r>
              <a:rPr lang="en-US" sz="2400" b="1" kern="0" dirty="0" smtClean="0">
                <a:solidFill>
                  <a:srgbClr val="336699"/>
                </a:solidFill>
                <a:latin typeface="+mj-lt"/>
              </a:rPr>
              <a:t>Level-Set:</a:t>
            </a:r>
          </a:p>
        </p:txBody>
      </p:sp>
      <p:sp>
        <p:nvSpPr>
          <p:cNvPr id="16" name="Slide Number Placeholder 2"/>
          <p:cNvSpPr>
            <a:spLocks noGrp="1"/>
          </p:cNvSpPr>
          <p:nvPr>
            <p:ph type="sldNum" sz="quarter" idx="10"/>
          </p:nvPr>
        </p:nvSpPr>
        <p:spPr>
          <a:xfrm>
            <a:off x="8312613" y="6492762"/>
            <a:ext cx="533400" cy="228600"/>
          </a:xfrm>
        </p:spPr>
        <p:txBody>
          <a:bodyPr/>
          <a:lstStyle/>
          <a:p>
            <a:pPr>
              <a:defRPr/>
            </a:pPr>
            <a:r>
              <a:rPr lang="en-US" dirty="0" smtClean="0"/>
              <a:t>6</a:t>
            </a:r>
            <a:endParaRPr lang="en-US" dirty="0"/>
          </a:p>
        </p:txBody>
      </p:sp>
      <p:sp>
        <p:nvSpPr>
          <p:cNvPr id="24" name="Rectangle 23"/>
          <p:cNvSpPr/>
          <p:nvPr/>
        </p:nvSpPr>
        <p:spPr>
          <a:xfrm>
            <a:off x="825594" y="4791407"/>
            <a:ext cx="1729961" cy="369332"/>
          </a:xfrm>
          <a:prstGeom prst="rect">
            <a:avLst/>
          </a:prstGeom>
        </p:spPr>
        <p:txBody>
          <a:bodyPr wrap="none">
            <a:spAutoFit/>
          </a:bodyPr>
          <a:lstStyle/>
          <a:p>
            <a:r>
              <a:rPr lang="en-US" b="1" i="1" strike="sngStrike" kern="0" dirty="0" smtClean="0">
                <a:solidFill>
                  <a:schemeClr val="bg1"/>
                </a:solidFill>
                <a:latin typeface="+mj-lt"/>
              </a:rPr>
              <a:t>“gray” elements</a:t>
            </a:r>
          </a:p>
        </p:txBody>
      </p:sp>
      <p:sp>
        <p:nvSpPr>
          <p:cNvPr id="26" name="Rectangle 25"/>
          <p:cNvSpPr/>
          <p:nvPr/>
        </p:nvSpPr>
        <p:spPr>
          <a:xfrm>
            <a:off x="494742" y="2246365"/>
            <a:ext cx="2919325" cy="369332"/>
          </a:xfrm>
          <a:prstGeom prst="rect">
            <a:avLst/>
          </a:prstGeom>
        </p:spPr>
        <p:txBody>
          <a:bodyPr wrap="none">
            <a:spAutoFit/>
          </a:bodyPr>
          <a:lstStyle/>
          <a:p>
            <a:r>
              <a:rPr lang="en-US" dirty="0" smtClean="0">
                <a:solidFill>
                  <a:schemeClr val="bg1"/>
                </a:solidFill>
                <a:latin typeface="+mn-lt"/>
              </a:rPr>
              <a:t>Q. Xia and M. Y. Wang, 2008</a:t>
            </a:r>
            <a:endParaRPr lang="en-US" dirty="0">
              <a:solidFill>
                <a:schemeClr val="bg1"/>
              </a:solidFill>
              <a:latin typeface="+mn-lt"/>
            </a:endParaRPr>
          </a:p>
        </p:txBody>
      </p:sp>
      <p:sp>
        <p:nvSpPr>
          <p:cNvPr id="39" name="Right Arrow 38"/>
          <p:cNvSpPr/>
          <p:nvPr/>
        </p:nvSpPr>
        <p:spPr>
          <a:xfrm>
            <a:off x="4114801" y="3733451"/>
            <a:ext cx="739296" cy="14538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7" name="Rectangle 26"/>
          <p:cNvSpPr/>
          <p:nvPr/>
        </p:nvSpPr>
        <p:spPr>
          <a:xfrm>
            <a:off x="4198220" y="2208265"/>
            <a:ext cx="3717684" cy="369332"/>
          </a:xfrm>
          <a:prstGeom prst="rect">
            <a:avLst/>
          </a:prstGeom>
        </p:spPr>
        <p:txBody>
          <a:bodyPr wrap="none">
            <a:spAutoFit/>
          </a:bodyPr>
          <a:lstStyle/>
          <a:p>
            <a:r>
              <a:rPr lang="en-US" b="1" i="1" kern="0" dirty="0" smtClean="0">
                <a:solidFill>
                  <a:srgbClr val="336699"/>
                </a:solidFill>
                <a:latin typeface="+mj-lt"/>
              </a:rPr>
              <a:t>LS-based boundary variation method</a:t>
            </a:r>
            <a:endParaRPr lang="en-US" dirty="0">
              <a:latin typeface="+mj-lt"/>
            </a:endParaRPr>
          </a:p>
        </p:txBody>
      </p:sp>
      <p:pic>
        <p:nvPicPr>
          <p:cNvPr id="416769" name="Picture 1"/>
          <p:cNvPicPr>
            <a:picLocks noChangeAspect="1" noChangeArrowheads="1"/>
          </p:cNvPicPr>
          <p:nvPr/>
        </p:nvPicPr>
        <p:blipFill>
          <a:blip r:embed="rId3" cstate="print"/>
          <a:srcRect/>
          <a:stretch>
            <a:fillRect/>
          </a:stretch>
        </p:blipFill>
        <p:spPr bwMode="auto">
          <a:xfrm>
            <a:off x="1057274" y="2897755"/>
            <a:ext cx="2524125" cy="1764437"/>
          </a:xfrm>
          <a:prstGeom prst="rect">
            <a:avLst/>
          </a:prstGeom>
          <a:noFill/>
          <a:ln w="9525">
            <a:noFill/>
            <a:miter lim="800000"/>
            <a:headEnd/>
            <a:tailEnd/>
          </a:ln>
        </p:spPr>
      </p:pic>
      <p:pic>
        <p:nvPicPr>
          <p:cNvPr id="416772" name="Picture 4"/>
          <p:cNvPicPr>
            <a:picLocks noChangeAspect="1" noChangeArrowheads="1"/>
          </p:cNvPicPr>
          <p:nvPr/>
        </p:nvPicPr>
        <p:blipFill>
          <a:blip r:embed="rId4" cstate="print"/>
          <a:srcRect/>
          <a:stretch>
            <a:fillRect/>
          </a:stretch>
        </p:blipFill>
        <p:spPr bwMode="auto">
          <a:xfrm>
            <a:off x="5453063" y="3059681"/>
            <a:ext cx="2352675" cy="1619250"/>
          </a:xfrm>
          <a:prstGeom prst="rect">
            <a:avLst/>
          </a:prstGeom>
          <a:noFill/>
          <a:ln w="9525">
            <a:noFill/>
            <a:miter lim="800000"/>
            <a:headEnd/>
            <a:tailEnd/>
          </a:ln>
        </p:spPr>
      </p:pic>
      <p:sp>
        <p:nvSpPr>
          <p:cNvPr id="15" name="Rectangle 14"/>
          <p:cNvSpPr/>
          <p:nvPr/>
        </p:nvSpPr>
        <p:spPr>
          <a:xfrm>
            <a:off x="5868955" y="4743147"/>
            <a:ext cx="2178802" cy="369332"/>
          </a:xfrm>
          <a:prstGeom prst="rect">
            <a:avLst/>
          </a:prstGeom>
        </p:spPr>
        <p:txBody>
          <a:bodyPr wrap="none">
            <a:spAutoFit/>
          </a:bodyPr>
          <a:lstStyle/>
          <a:p>
            <a:r>
              <a:rPr lang="en-US" b="1" i="1" kern="0" dirty="0" smtClean="0">
                <a:solidFill>
                  <a:schemeClr val="bg1"/>
                </a:solidFill>
                <a:latin typeface="+mj-lt"/>
              </a:rPr>
              <a:t>well-defined domain</a:t>
            </a:r>
          </a:p>
        </p:txBody>
      </p:sp>
      <p:sp>
        <p:nvSpPr>
          <p:cNvPr id="22" name="Rectangle 21"/>
          <p:cNvSpPr/>
          <p:nvPr/>
        </p:nvSpPr>
        <p:spPr>
          <a:xfrm>
            <a:off x="585335" y="5318848"/>
            <a:ext cx="2539698" cy="646331"/>
          </a:xfrm>
          <a:prstGeom prst="rect">
            <a:avLst/>
          </a:prstGeom>
        </p:spPr>
        <p:txBody>
          <a:bodyPr wrap="square">
            <a:spAutoFit/>
          </a:bodyPr>
          <a:lstStyle/>
          <a:p>
            <a:pPr algn="ctr"/>
            <a:r>
              <a:rPr lang="en-US" b="1" kern="0" dirty="0" smtClean="0">
                <a:solidFill>
                  <a:srgbClr val="FF0000"/>
                </a:solidFill>
                <a:latin typeface="+mj-lt"/>
              </a:rPr>
              <a:t>Domain need be initialized with holes</a:t>
            </a:r>
          </a:p>
        </p:txBody>
      </p:sp>
      <p:sp>
        <p:nvSpPr>
          <p:cNvPr id="25" name="Rectangle 24"/>
          <p:cNvSpPr/>
          <p:nvPr/>
        </p:nvSpPr>
        <p:spPr>
          <a:xfrm>
            <a:off x="782513" y="5350276"/>
            <a:ext cx="2101361" cy="5727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8" name="Rectangle 27"/>
          <p:cNvSpPr/>
          <p:nvPr/>
        </p:nvSpPr>
        <p:spPr>
          <a:xfrm>
            <a:off x="3765908" y="5322282"/>
            <a:ext cx="1953757" cy="6423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29" name="Rectangle 28"/>
          <p:cNvSpPr/>
          <p:nvPr/>
        </p:nvSpPr>
        <p:spPr>
          <a:xfrm>
            <a:off x="3864797" y="5299985"/>
            <a:ext cx="2004158" cy="646331"/>
          </a:xfrm>
          <a:prstGeom prst="rect">
            <a:avLst/>
          </a:prstGeom>
        </p:spPr>
        <p:txBody>
          <a:bodyPr wrap="square">
            <a:spAutoFit/>
          </a:bodyPr>
          <a:lstStyle/>
          <a:p>
            <a:r>
              <a:rPr lang="en-US" b="1" kern="0" dirty="0" smtClean="0">
                <a:solidFill>
                  <a:srgbClr val="FF0000"/>
                </a:solidFill>
                <a:latin typeface="+mj-lt"/>
              </a:rPr>
              <a:t>No guarantee on well-behaved K</a:t>
            </a:r>
          </a:p>
        </p:txBody>
      </p:sp>
    </p:spTree>
    <p:extLst>
      <p:ext uri="{BB962C8B-B14F-4D97-AF65-F5344CB8AC3E}">
        <p14:creationId xmlns:p14="http://schemas.microsoft.com/office/powerpoint/2010/main" val="3560507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67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67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4" grpId="0"/>
      <p:bldP spid="26" grpId="0"/>
      <p:bldP spid="39" grpId="0" animBg="1"/>
      <p:bldP spid="27" grpId="0"/>
      <p:bldP spid="15" grpId="0"/>
      <p:bldP spid="22" grpId="0"/>
      <p:bldP spid="25" grpId="0" animBg="1"/>
      <p:bldP spid="28"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idx="4294967295"/>
          </p:nvPr>
        </p:nvSpPr>
        <p:spPr>
          <a:xfrm>
            <a:off x="438539" y="237931"/>
            <a:ext cx="8229600" cy="503238"/>
          </a:xfrm>
        </p:spPr>
        <p:txBody>
          <a:bodyPr/>
          <a:lstStyle/>
          <a:p>
            <a:pPr eaLnBrk="1" hangingPunct="1"/>
            <a:r>
              <a:rPr lang="en-US" sz="2400" dirty="0" smtClean="0">
                <a:solidFill>
                  <a:srgbClr val="C00000"/>
                </a:solidFill>
              </a:rPr>
              <a:t>Proposed Method</a:t>
            </a:r>
          </a:p>
        </p:txBody>
      </p:sp>
      <p:sp>
        <p:nvSpPr>
          <p:cNvPr id="18" name="Rectangle 17"/>
          <p:cNvSpPr/>
          <p:nvPr/>
        </p:nvSpPr>
        <p:spPr>
          <a:xfrm>
            <a:off x="478369" y="1197967"/>
            <a:ext cx="5644494" cy="461665"/>
          </a:xfrm>
          <a:prstGeom prst="rect">
            <a:avLst/>
          </a:prstGeom>
        </p:spPr>
        <p:txBody>
          <a:bodyPr wrap="none">
            <a:spAutoFit/>
          </a:bodyPr>
          <a:lstStyle/>
          <a:p>
            <a:r>
              <a:rPr lang="en-US" sz="2400" b="1" kern="0" dirty="0" smtClean="0">
                <a:solidFill>
                  <a:srgbClr val="336699"/>
                </a:solidFill>
                <a:latin typeface="+mj-lt"/>
              </a:rPr>
              <a:t>Topological Sensitivity Level-Set method:</a:t>
            </a:r>
          </a:p>
        </p:txBody>
      </p:sp>
      <p:sp>
        <p:nvSpPr>
          <p:cNvPr id="16" name="Slide Number Placeholder 2"/>
          <p:cNvSpPr>
            <a:spLocks noGrp="1"/>
          </p:cNvSpPr>
          <p:nvPr>
            <p:ph type="sldNum" sz="quarter" idx="10"/>
          </p:nvPr>
        </p:nvSpPr>
        <p:spPr>
          <a:xfrm>
            <a:off x="8312613" y="6492762"/>
            <a:ext cx="533400" cy="228600"/>
          </a:xfrm>
        </p:spPr>
        <p:txBody>
          <a:bodyPr/>
          <a:lstStyle/>
          <a:p>
            <a:pPr>
              <a:defRPr/>
            </a:pPr>
            <a:r>
              <a:rPr lang="en-US" dirty="0" smtClean="0"/>
              <a:t>7</a:t>
            </a:r>
            <a:endParaRPr lang="en-US" dirty="0"/>
          </a:p>
        </p:txBody>
      </p:sp>
      <p:sp>
        <p:nvSpPr>
          <p:cNvPr id="6" name="Rectangle 5"/>
          <p:cNvSpPr/>
          <p:nvPr/>
        </p:nvSpPr>
        <p:spPr>
          <a:xfrm>
            <a:off x="3617158" y="5106815"/>
            <a:ext cx="1691489" cy="369332"/>
          </a:xfrm>
          <a:prstGeom prst="rect">
            <a:avLst/>
          </a:prstGeom>
        </p:spPr>
        <p:txBody>
          <a:bodyPr wrap="none">
            <a:spAutoFit/>
          </a:bodyPr>
          <a:lstStyle/>
          <a:p>
            <a:r>
              <a:rPr lang="en-US" b="1" i="1" kern="0" dirty="0" smtClean="0">
                <a:solidFill>
                  <a:schemeClr val="bg1"/>
                </a:solidFill>
                <a:latin typeface="+mj-lt"/>
              </a:rPr>
              <a:t>Well-behaved K</a:t>
            </a:r>
          </a:p>
        </p:txBody>
      </p:sp>
      <p:sp>
        <p:nvSpPr>
          <p:cNvPr id="7" name="Rectangle 6"/>
          <p:cNvSpPr/>
          <p:nvPr/>
        </p:nvSpPr>
        <p:spPr>
          <a:xfrm>
            <a:off x="535118" y="1704490"/>
            <a:ext cx="2545896" cy="369332"/>
          </a:xfrm>
          <a:prstGeom prst="rect">
            <a:avLst/>
          </a:prstGeom>
        </p:spPr>
        <p:txBody>
          <a:bodyPr wrap="square">
            <a:spAutoFit/>
          </a:bodyPr>
          <a:lstStyle/>
          <a:p>
            <a:pPr algn="just"/>
            <a:r>
              <a:rPr lang="en-US" dirty="0" smtClean="0">
                <a:solidFill>
                  <a:schemeClr val="bg1"/>
                </a:solidFill>
                <a:latin typeface="+mn-lt"/>
              </a:rPr>
              <a:t>K. Suresh, 2010</a:t>
            </a:r>
            <a:endParaRPr lang="en-US" dirty="0">
              <a:solidFill>
                <a:schemeClr val="bg1"/>
              </a:solidFill>
              <a:latin typeface="+mn-lt"/>
            </a:endParaRPr>
          </a:p>
        </p:txBody>
      </p:sp>
      <p:grpSp>
        <p:nvGrpSpPr>
          <p:cNvPr id="8" name="Group 7"/>
          <p:cNvGrpSpPr/>
          <p:nvPr/>
        </p:nvGrpSpPr>
        <p:grpSpPr>
          <a:xfrm>
            <a:off x="789543" y="3477567"/>
            <a:ext cx="1710624" cy="901179"/>
            <a:chOff x="96838" y="866775"/>
            <a:chExt cx="4059237" cy="1905000"/>
          </a:xfrm>
          <a:solidFill>
            <a:srgbClr val="0070C0"/>
          </a:solidFill>
        </p:grpSpPr>
        <p:sp>
          <p:nvSpPr>
            <p:cNvPr id="9" name="Rectangle 8"/>
            <p:cNvSpPr>
              <a:spLocks noChangeArrowheads="1"/>
            </p:cNvSpPr>
            <p:nvPr/>
          </p:nvSpPr>
          <p:spPr bwMode="auto">
            <a:xfrm>
              <a:off x="230188" y="866775"/>
              <a:ext cx="3886200" cy="1905000"/>
            </a:xfrm>
            <a:prstGeom prst="rect">
              <a:avLst/>
            </a:prstGeom>
            <a:grpFill/>
            <a:ln w="9525">
              <a:solidFill>
                <a:schemeClr val="tx1"/>
              </a:solidFill>
              <a:miter lim="800000"/>
              <a:headEnd/>
              <a:tailEnd/>
            </a:ln>
            <a:effectLst/>
            <a:extLst/>
          </p:spPr>
          <p:txBody>
            <a:bodyPr wrap="none" anchor="ctr"/>
            <a:lstStyle/>
            <a:p>
              <a:endParaRPr lang="en-US"/>
            </a:p>
          </p:txBody>
        </p:sp>
        <p:sp>
          <p:nvSpPr>
            <p:cNvPr id="11" name="AutoShape 6"/>
            <p:cNvSpPr>
              <a:spLocks noChangeArrowheads="1"/>
            </p:cNvSpPr>
            <p:nvPr/>
          </p:nvSpPr>
          <p:spPr bwMode="auto">
            <a:xfrm>
              <a:off x="4067175" y="1763713"/>
              <a:ext cx="88900" cy="635000"/>
            </a:xfrm>
            <a:prstGeom prst="downArrow">
              <a:avLst>
                <a:gd name="adj1" fmla="val 50000"/>
                <a:gd name="adj2" fmla="val 178571"/>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2" name="Line 9"/>
            <p:cNvSpPr>
              <a:spLocks noChangeShapeType="1"/>
            </p:cNvSpPr>
            <p:nvPr/>
          </p:nvSpPr>
          <p:spPr bwMode="auto">
            <a:xfrm flipH="1">
              <a:off x="96838" y="1058863"/>
              <a:ext cx="106362" cy="1746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0"/>
            <p:cNvSpPr>
              <a:spLocks noChangeShapeType="1"/>
            </p:cNvSpPr>
            <p:nvPr/>
          </p:nvSpPr>
          <p:spPr bwMode="auto">
            <a:xfrm flipH="1">
              <a:off x="101600" y="1481138"/>
              <a:ext cx="106363" cy="1746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p:cNvSpPr>
              <a:spLocks noChangeShapeType="1"/>
            </p:cNvSpPr>
            <p:nvPr/>
          </p:nvSpPr>
          <p:spPr bwMode="auto">
            <a:xfrm flipH="1">
              <a:off x="112713" y="1897063"/>
              <a:ext cx="106362" cy="1746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2"/>
            <p:cNvSpPr>
              <a:spLocks noChangeShapeType="1"/>
            </p:cNvSpPr>
            <p:nvPr/>
          </p:nvSpPr>
          <p:spPr bwMode="auto">
            <a:xfrm flipH="1">
              <a:off x="128588" y="2327275"/>
              <a:ext cx="106362" cy="174625"/>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29057" name="Picture 1"/>
          <p:cNvPicPr>
            <a:picLocks noChangeAspect="1" noChangeArrowheads="1"/>
          </p:cNvPicPr>
          <p:nvPr/>
        </p:nvPicPr>
        <p:blipFill>
          <a:blip r:embed="rId3" cstate="print"/>
          <a:srcRect/>
          <a:stretch>
            <a:fillRect/>
          </a:stretch>
        </p:blipFill>
        <p:spPr bwMode="auto">
          <a:xfrm>
            <a:off x="5868601" y="2430168"/>
            <a:ext cx="3144767" cy="2590099"/>
          </a:xfrm>
          <a:prstGeom prst="rect">
            <a:avLst/>
          </a:prstGeom>
          <a:noFill/>
          <a:ln w="9525">
            <a:noFill/>
            <a:miter lim="800000"/>
            <a:headEnd/>
            <a:tailEnd/>
          </a:ln>
        </p:spPr>
      </p:pic>
      <p:sp>
        <p:nvSpPr>
          <p:cNvPr id="17" name="Right Arrow 16"/>
          <p:cNvSpPr/>
          <p:nvPr/>
        </p:nvSpPr>
        <p:spPr>
          <a:xfrm>
            <a:off x="2808514" y="3898995"/>
            <a:ext cx="396909" cy="168931"/>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9" name="Rectangle 18"/>
          <p:cNvSpPr/>
          <p:nvPr/>
        </p:nvSpPr>
        <p:spPr>
          <a:xfrm>
            <a:off x="478369" y="4973508"/>
            <a:ext cx="2539698" cy="646331"/>
          </a:xfrm>
          <a:prstGeom prst="rect">
            <a:avLst/>
          </a:prstGeom>
        </p:spPr>
        <p:txBody>
          <a:bodyPr wrap="square">
            <a:spAutoFit/>
          </a:bodyPr>
          <a:lstStyle/>
          <a:p>
            <a:pPr algn="ctr"/>
            <a:r>
              <a:rPr lang="en-US" b="1" i="1" kern="0" dirty="0" smtClean="0">
                <a:solidFill>
                  <a:schemeClr val="bg1"/>
                </a:solidFill>
                <a:latin typeface="+mj-lt"/>
              </a:rPr>
              <a:t>Domain need NOT be initialized with holes</a:t>
            </a:r>
          </a:p>
        </p:txBody>
      </p:sp>
      <p:sp>
        <p:nvSpPr>
          <p:cNvPr id="20" name="Rectangle 19"/>
          <p:cNvSpPr/>
          <p:nvPr/>
        </p:nvSpPr>
        <p:spPr>
          <a:xfrm>
            <a:off x="5950061" y="4987908"/>
            <a:ext cx="2554404" cy="646331"/>
          </a:xfrm>
          <a:prstGeom prst="rect">
            <a:avLst/>
          </a:prstGeom>
        </p:spPr>
        <p:txBody>
          <a:bodyPr wrap="square">
            <a:spAutoFit/>
          </a:bodyPr>
          <a:lstStyle/>
          <a:p>
            <a:pPr algn="ctr"/>
            <a:r>
              <a:rPr lang="en-US" b="1" i="1" kern="0" dirty="0" smtClean="0">
                <a:solidFill>
                  <a:schemeClr val="bg1"/>
                </a:solidFill>
                <a:latin typeface="+mj-lt"/>
              </a:rPr>
              <a:t>Iterative solver</a:t>
            </a:r>
          </a:p>
          <a:p>
            <a:pPr algn="ctr"/>
            <a:r>
              <a:rPr lang="en-US" b="1" i="1" kern="0" dirty="0" smtClean="0">
                <a:solidFill>
                  <a:schemeClr val="bg1"/>
                </a:solidFill>
                <a:latin typeface="+mj-lt"/>
              </a:rPr>
              <a:t>Large scale</a:t>
            </a:r>
          </a:p>
        </p:txBody>
      </p:sp>
      <p:sp>
        <p:nvSpPr>
          <p:cNvPr id="22" name="Rectangle 21"/>
          <p:cNvSpPr/>
          <p:nvPr/>
        </p:nvSpPr>
        <p:spPr>
          <a:xfrm>
            <a:off x="3313004" y="5766018"/>
            <a:ext cx="2580344" cy="369332"/>
          </a:xfrm>
          <a:prstGeom prst="rect">
            <a:avLst/>
          </a:prstGeom>
        </p:spPr>
        <p:txBody>
          <a:bodyPr wrap="square">
            <a:spAutoFit/>
          </a:bodyPr>
          <a:lstStyle/>
          <a:p>
            <a:pPr algn="ctr"/>
            <a:r>
              <a:rPr lang="en-US" b="1" kern="0" dirty="0" smtClean="0">
                <a:solidFill>
                  <a:srgbClr val="FF0000"/>
                </a:solidFill>
                <a:latin typeface="+mj-lt"/>
              </a:rPr>
              <a:t>Pure elasticity problems</a:t>
            </a:r>
          </a:p>
        </p:txBody>
      </p:sp>
      <p:sp>
        <p:nvSpPr>
          <p:cNvPr id="23" name="Rectangle 22"/>
          <p:cNvSpPr/>
          <p:nvPr/>
        </p:nvSpPr>
        <p:spPr>
          <a:xfrm>
            <a:off x="3419984" y="5716609"/>
            <a:ext cx="2372877" cy="4425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24" name="Picture 16"/>
          <p:cNvPicPr>
            <a:picLocks noChangeAspect="1" noChangeArrowheads="1"/>
          </p:cNvPicPr>
          <p:nvPr/>
        </p:nvPicPr>
        <p:blipFill>
          <a:blip r:embed="rId4" cstate="print"/>
          <a:srcRect/>
          <a:stretch>
            <a:fillRect/>
          </a:stretch>
        </p:blipFill>
        <p:spPr bwMode="auto">
          <a:xfrm>
            <a:off x="3366739" y="3339122"/>
            <a:ext cx="1838325" cy="1133475"/>
          </a:xfrm>
          <a:prstGeom prst="rect">
            <a:avLst/>
          </a:prstGeom>
          <a:noFill/>
          <a:ln w="9525">
            <a:noFill/>
            <a:miter lim="800000"/>
            <a:headEnd/>
            <a:tailEnd/>
          </a:ln>
        </p:spPr>
      </p:pic>
      <p:sp>
        <p:nvSpPr>
          <p:cNvPr id="25" name="Right Arrow 24"/>
          <p:cNvSpPr/>
          <p:nvPr/>
        </p:nvSpPr>
        <p:spPr>
          <a:xfrm>
            <a:off x="5332325" y="3870525"/>
            <a:ext cx="396909" cy="168931"/>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6" name="Rectangle 25"/>
          <p:cNvSpPr/>
          <p:nvPr/>
        </p:nvSpPr>
        <p:spPr>
          <a:xfrm>
            <a:off x="531613" y="2123692"/>
            <a:ext cx="2997744" cy="369332"/>
          </a:xfrm>
          <a:prstGeom prst="rect">
            <a:avLst/>
          </a:prstGeom>
        </p:spPr>
        <p:txBody>
          <a:bodyPr wrap="none">
            <a:spAutoFit/>
          </a:bodyPr>
          <a:lstStyle/>
          <a:p>
            <a:r>
              <a:rPr lang="en-US" dirty="0" err="1" smtClean="0">
                <a:solidFill>
                  <a:schemeClr val="bg1"/>
                </a:solidFill>
                <a:latin typeface="+mn-lt"/>
              </a:rPr>
              <a:t>Turevsky</a:t>
            </a:r>
            <a:r>
              <a:rPr lang="en-US" dirty="0" smtClean="0">
                <a:solidFill>
                  <a:schemeClr val="bg1"/>
                </a:solidFill>
                <a:latin typeface="+mn-lt"/>
              </a:rPr>
              <a:t>, I., Suresh, K., 2011</a:t>
            </a:r>
          </a:p>
        </p:txBody>
      </p:sp>
      <p:sp>
        <p:nvSpPr>
          <p:cNvPr id="27" name="Rectangle 26"/>
          <p:cNvSpPr/>
          <p:nvPr/>
        </p:nvSpPr>
        <p:spPr>
          <a:xfrm>
            <a:off x="535797" y="2618219"/>
            <a:ext cx="3637471" cy="369332"/>
          </a:xfrm>
          <a:prstGeom prst="rect">
            <a:avLst/>
          </a:prstGeom>
        </p:spPr>
        <p:txBody>
          <a:bodyPr wrap="none">
            <a:spAutoFit/>
          </a:bodyPr>
          <a:lstStyle/>
          <a:p>
            <a:r>
              <a:rPr lang="en-US" dirty="0" err="1" smtClean="0">
                <a:solidFill>
                  <a:schemeClr val="bg1"/>
                </a:solidFill>
                <a:latin typeface="+mn-lt"/>
              </a:rPr>
              <a:t>Takalloozadeh</a:t>
            </a:r>
            <a:r>
              <a:rPr lang="en-US" dirty="0" smtClean="0">
                <a:solidFill>
                  <a:schemeClr val="bg1"/>
                </a:solidFill>
                <a:latin typeface="+mn-lt"/>
              </a:rPr>
              <a:t>, M., Suresh, K., 2013</a:t>
            </a:r>
          </a:p>
        </p:txBody>
      </p:sp>
      <p:sp>
        <p:nvSpPr>
          <p:cNvPr id="28" name="Rectangle 27"/>
          <p:cNvSpPr/>
          <p:nvPr/>
        </p:nvSpPr>
        <p:spPr>
          <a:xfrm>
            <a:off x="479608" y="5619839"/>
            <a:ext cx="2580344" cy="646331"/>
          </a:xfrm>
          <a:prstGeom prst="rect">
            <a:avLst/>
          </a:prstGeom>
        </p:spPr>
        <p:txBody>
          <a:bodyPr wrap="square">
            <a:spAutoFit/>
          </a:bodyPr>
          <a:lstStyle/>
          <a:p>
            <a:pPr algn="ctr"/>
            <a:r>
              <a:rPr lang="en-US" b="1" kern="0" dirty="0" smtClean="0">
                <a:solidFill>
                  <a:srgbClr val="FF0000"/>
                </a:solidFill>
                <a:latin typeface="+mj-lt"/>
              </a:rPr>
              <a:t>Hard to derive &amp; understand</a:t>
            </a:r>
          </a:p>
        </p:txBody>
      </p:sp>
    </p:spTree>
    <p:extLst>
      <p:ext uri="{BB962C8B-B14F-4D97-AF65-F5344CB8AC3E}">
        <p14:creationId xmlns:p14="http://schemas.microsoft.com/office/powerpoint/2010/main" val="19149438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90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P spid="7" grpId="0"/>
      <p:bldP spid="17" grpId="0" animBg="1"/>
      <p:bldP spid="19" grpId="0"/>
      <p:bldP spid="20" grpId="0"/>
      <p:bldP spid="22" grpId="0"/>
      <p:bldP spid="23" grpId="0" animBg="1"/>
      <p:bldP spid="25" grpId="0" animBg="1"/>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C00000"/>
                </a:solidFill>
              </a:rPr>
              <a:t>Our Contribution</a:t>
            </a:r>
            <a:endParaRPr lang="en-US" sz="2400" dirty="0">
              <a:solidFill>
                <a:srgbClr val="C00000"/>
              </a:solidFill>
            </a:endParaRPr>
          </a:p>
        </p:txBody>
      </p:sp>
      <p:sp>
        <p:nvSpPr>
          <p:cNvPr id="8" name="Rectangle 7"/>
          <p:cNvSpPr/>
          <p:nvPr/>
        </p:nvSpPr>
        <p:spPr>
          <a:xfrm>
            <a:off x="2127925" y="4895402"/>
            <a:ext cx="4564279" cy="461665"/>
          </a:xfrm>
          <a:prstGeom prst="rect">
            <a:avLst/>
          </a:prstGeom>
        </p:spPr>
        <p:txBody>
          <a:bodyPr wrap="square">
            <a:spAutoFit/>
          </a:bodyPr>
          <a:lstStyle/>
          <a:p>
            <a:pPr algn="ctr"/>
            <a:r>
              <a:rPr lang="en-US" sz="2400" b="1" i="1" kern="0" dirty="0" smtClean="0">
                <a:solidFill>
                  <a:srgbClr val="C00000"/>
                </a:solidFill>
                <a:latin typeface="+mj-lt"/>
              </a:rPr>
              <a:t>Thermo-elasticity</a:t>
            </a:r>
          </a:p>
        </p:txBody>
      </p:sp>
      <p:sp>
        <p:nvSpPr>
          <p:cNvPr id="18" name="Rectangle 17"/>
          <p:cNvSpPr/>
          <p:nvPr/>
        </p:nvSpPr>
        <p:spPr>
          <a:xfrm>
            <a:off x="2809283" y="2460009"/>
            <a:ext cx="3221171" cy="461665"/>
          </a:xfrm>
          <a:prstGeom prst="rect">
            <a:avLst/>
          </a:prstGeom>
        </p:spPr>
        <p:txBody>
          <a:bodyPr wrap="square">
            <a:spAutoFit/>
          </a:bodyPr>
          <a:lstStyle/>
          <a:p>
            <a:pPr algn="ctr"/>
            <a:r>
              <a:rPr lang="en-US" sz="2400" b="1" i="1" kern="0" dirty="0" smtClean="0">
                <a:solidFill>
                  <a:srgbClr val="C00000"/>
                </a:solidFill>
                <a:latin typeface="+mj-lt"/>
              </a:rPr>
              <a:t>Pure elasticity</a:t>
            </a:r>
          </a:p>
        </p:txBody>
      </p:sp>
      <p:sp>
        <p:nvSpPr>
          <p:cNvPr id="19" name="Rectangle 18"/>
          <p:cNvSpPr/>
          <p:nvPr/>
        </p:nvSpPr>
        <p:spPr>
          <a:xfrm>
            <a:off x="1738365" y="1757568"/>
            <a:ext cx="6076456" cy="461665"/>
          </a:xfrm>
          <a:prstGeom prst="rect">
            <a:avLst/>
          </a:prstGeom>
        </p:spPr>
        <p:txBody>
          <a:bodyPr wrap="square">
            <a:spAutoFit/>
          </a:bodyPr>
          <a:lstStyle/>
          <a:p>
            <a:pPr algn="ctr"/>
            <a:r>
              <a:rPr lang="en-US" sz="2400" b="1" kern="0" dirty="0" smtClean="0">
                <a:solidFill>
                  <a:schemeClr val="bg1"/>
                </a:solidFill>
                <a:latin typeface="+mj-lt"/>
              </a:rPr>
              <a:t>Topological Sensitivity Level-Set method:</a:t>
            </a:r>
          </a:p>
        </p:txBody>
      </p:sp>
      <p:sp>
        <p:nvSpPr>
          <p:cNvPr id="20" name="Down Arrow 19"/>
          <p:cNvSpPr/>
          <p:nvPr/>
        </p:nvSpPr>
        <p:spPr>
          <a:xfrm>
            <a:off x="4137584" y="3522297"/>
            <a:ext cx="486969" cy="938896"/>
          </a:xfrm>
          <a:prstGeom prst="downArrow">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lide Number Placeholder 6"/>
          <p:cNvSpPr>
            <a:spLocks noGrp="1"/>
          </p:cNvSpPr>
          <p:nvPr>
            <p:ph type="sldNum" sz="quarter" idx="10"/>
          </p:nvPr>
        </p:nvSpPr>
        <p:spPr/>
        <p:txBody>
          <a:bodyPr/>
          <a:lstStyle/>
          <a:p>
            <a:pPr>
              <a:defRPr/>
            </a:pPr>
            <a:r>
              <a:rPr lang="en-US" dirty="0" smtClean="0"/>
              <a:t>8</a:t>
            </a:r>
            <a:endParaRPr lang="en-US" dirty="0"/>
          </a:p>
        </p:txBody>
      </p:sp>
    </p:spTree>
    <p:extLst>
      <p:ext uri="{BB962C8B-B14F-4D97-AF65-F5344CB8AC3E}">
        <p14:creationId xmlns:p14="http://schemas.microsoft.com/office/powerpoint/2010/main" val="387023219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animBg="1"/>
    </p:bldLst>
  </p:timing>
</p:sld>
</file>

<file path=ppt/theme/theme1.xml><?xml version="1.0" encoding="utf-8"?>
<a:theme xmlns:a="http://schemas.openxmlformats.org/drawingml/2006/main" name="1_USCMM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1_USCMM9">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CMM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CMM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CMM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CMM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CMM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CMM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CMM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CMM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CMM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CMM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CMM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CMM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USCMM9</Template>
  <TotalTime>14099</TotalTime>
  <Words>1359</Words>
  <Application>Microsoft Office PowerPoint</Application>
  <PresentationFormat>On-screen Show (4:3)</PresentationFormat>
  <Paragraphs>177</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vt:lpstr>
      <vt:lpstr>1_USCMM9</vt:lpstr>
      <vt:lpstr>  Tutorial 1 Learning Topology Optimization Through Examples and Case Studies    </vt:lpstr>
      <vt:lpstr>PowerPoint Presentation</vt:lpstr>
      <vt:lpstr>Why Thermo-Elastic TopOpt? </vt:lpstr>
      <vt:lpstr>Thermo-elasticity</vt:lpstr>
      <vt:lpstr>Three Thermo-elastic TopOpt Methods</vt:lpstr>
      <vt:lpstr>Three Thermo-elastic TopOpt Methods</vt:lpstr>
      <vt:lpstr>Three Thermo-elastic TopOpt Methods</vt:lpstr>
      <vt:lpstr>Proposed Method</vt:lpstr>
      <vt:lpstr>Our Contribution</vt:lpstr>
      <vt:lpstr>Objective &amp; Constraints</vt:lpstr>
      <vt:lpstr>Numerical Experiments</vt:lpstr>
      <vt:lpstr>Bi-clamped beam with center load</vt:lpstr>
      <vt:lpstr>Bi-clamped beam with distributed loads</vt:lpstr>
      <vt:lpstr>Clamped beam with tip load</vt:lpstr>
      <vt:lpstr>Conclusion</vt:lpstr>
    </vt:vector>
  </TitlesOfParts>
  <Company>Computer - Aided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PAPER</dc:title>
  <dc:creator>Computer - Aided Engineering</dc:creator>
  <cp:lastModifiedBy>SUBODH SUBEDI</cp:lastModifiedBy>
  <cp:revision>3188</cp:revision>
  <cp:lastPrinted>2015-10-05T14:36:18Z</cp:lastPrinted>
  <dcterms:created xsi:type="dcterms:W3CDTF">2007-07-12T22:43:05Z</dcterms:created>
  <dcterms:modified xsi:type="dcterms:W3CDTF">2019-08-15T15:59:26Z</dcterms:modified>
</cp:coreProperties>
</file>